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6" r:id="rId1"/>
  </p:sldMasterIdLst>
  <p:notesMasterIdLst>
    <p:notesMasterId r:id="rId34"/>
  </p:notesMasterIdLst>
  <p:sldIdLst>
    <p:sldId id="488" r:id="rId2"/>
    <p:sldId id="405" r:id="rId3"/>
    <p:sldId id="459" r:id="rId4"/>
    <p:sldId id="408" r:id="rId5"/>
    <p:sldId id="409" r:id="rId6"/>
    <p:sldId id="307" r:id="rId7"/>
    <p:sldId id="463" r:id="rId8"/>
    <p:sldId id="465" r:id="rId9"/>
    <p:sldId id="464" r:id="rId10"/>
    <p:sldId id="466" r:id="rId11"/>
    <p:sldId id="467" r:id="rId12"/>
    <p:sldId id="468" r:id="rId13"/>
    <p:sldId id="469" r:id="rId14"/>
    <p:sldId id="470" r:id="rId15"/>
    <p:sldId id="315" r:id="rId16"/>
    <p:sldId id="343" r:id="rId17"/>
    <p:sldId id="430" r:id="rId18"/>
    <p:sldId id="410" r:id="rId19"/>
    <p:sldId id="370" r:id="rId20"/>
    <p:sldId id="496" r:id="rId21"/>
    <p:sldId id="497" r:id="rId22"/>
    <p:sldId id="489" r:id="rId23"/>
    <p:sldId id="491" r:id="rId24"/>
    <p:sldId id="493" r:id="rId25"/>
    <p:sldId id="494" r:id="rId26"/>
    <p:sldId id="495" r:id="rId27"/>
    <p:sldId id="363" r:id="rId28"/>
    <p:sldId id="490" r:id="rId29"/>
    <p:sldId id="461" r:id="rId30"/>
    <p:sldId id="433" r:id="rId31"/>
    <p:sldId id="445" r:id="rId32"/>
    <p:sldId id="444" r:id="rId33"/>
  </p:sldIdLst>
  <p:sldSz cx="9144000" cy="6858000" type="screen4x3"/>
  <p:notesSz cx="6858000" cy="9144000"/>
  <p:embeddedFontLs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Papyrus" pitchFamily="66" charset="0"/>
      <p:regular r:id="rId39"/>
    </p:embeddedFont>
    <p:embeddedFont>
      <p:font typeface="Futura BdCn BT" pitchFamily="34" charset="0"/>
      <p:regular r:id="rId40"/>
      <p:italic r:id="rId4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66"/>
    <a:srgbClr val="C86664"/>
    <a:srgbClr val="CE7674"/>
    <a:srgbClr val="EBD091"/>
    <a:srgbClr val="006600"/>
    <a:srgbClr val="F6F7DF"/>
    <a:srgbClr val="FFCC00"/>
    <a:srgbClr val="03022C"/>
    <a:srgbClr val="007033"/>
    <a:srgbClr val="A0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4" autoAdjust="0"/>
    <p:restoredTop sz="94645" autoAdjust="0"/>
  </p:normalViewPr>
  <p:slideViewPr>
    <p:cSldViewPr snapToGrid="0">
      <p:cViewPr>
        <p:scale>
          <a:sx n="77" d="100"/>
          <a:sy n="77" d="100"/>
        </p:scale>
        <p:origin x="-936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897E1-FE09-431B-9CFC-1C5C39F9C015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D00C2-85F8-46C7-A47E-60ED97DE11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09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28</a:t>
            </a:fld>
            <a:endParaRPr lang="de-C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30</a:t>
            </a:fld>
            <a:endParaRPr lang="de-C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31</a:t>
            </a:fld>
            <a:endParaRPr lang="de-C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32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uns unser Unterbewusstsein beeinflusst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uns unser Unterbewusstsein beeinflusst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 sie sich vorstellen, dass dieser Mann so richtig erfolgreich ist oder wird?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786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Unterschied zwischen Motivation und Coaching erklärt</a:t>
            </a:r>
          </a:p>
          <a:p>
            <a:r>
              <a:rPr lang="de-DE" dirty="0" smtClean="0"/>
              <a:t>Beispiel: Empfehlung des Arztes zu</a:t>
            </a:r>
            <a:r>
              <a:rPr lang="de-DE" baseline="0" dirty="0" smtClean="0"/>
              <a:t> joggen oder abzunehmen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392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312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070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8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5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280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30.11.2012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Key Account Management Plan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03300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A40293BB-A083-416E-8140-26F469320B04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684453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30.11.2012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</a:t>
            </a:r>
            <a:r>
              <a:rPr lang="en-US" dirty="0" smtClean="0"/>
              <a:t>Key Account Management Plan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8571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86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7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1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76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44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66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30.11.2012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49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0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81" r:id="rId13"/>
    <p:sldLayoutId id="2147483687" r:id="rId14"/>
    <p:sldLayoutId id="2147483689" r:id="rId15"/>
    <p:sldLayoutId id="2147483696" r:id="rId16"/>
    <p:sldLayoutId id="2147483697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tiff"/><Relationship Id="rId7" Type="http://schemas.openxmlformats.org/officeDocument/2006/relationships/image" Target="../media/image2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jpeg"/><Relationship Id="rId11" Type="http://schemas.openxmlformats.org/officeDocument/2006/relationships/image" Target="../media/image31.png"/><Relationship Id="rId5" Type="http://schemas.openxmlformats.org/officeDocument/2006/relationships/image" Target="../media/image26.jpeg"/><Relationship Id="rId10" Type="http://schemas.openxmlformats.org/officeDocument/2006/relationships/image" Target="../media/image30.jpeg"/><Relationship Id="rId4" Type="http://schemas.openxmlformats.org/officeDocument/2006/relationships/image" Target="../media/image25.png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3770594" cy="14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58620" y="1324947"/>
            <a:ext cx="86961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Informationen</a:t>
            </a:r>
          </a:p>
          <a:p>
            <a:pPr algn="ctr"/>
            <a:r>
              <a:rPr lang="de-DE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alles, was ein Informationsfeld hat</a:t>
            </a:r>
            <a:endParaRPr lang="de-DE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68558" y="3196375"/>
            <a:ext cx="8276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Materie (organisch oder anorganisch) </a:t>
            </a:r>
            <a:endParaRPr lang="de-DE" sz="32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Gedanken (gedacht)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Gedanken (gedruckt)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Andere Menschen, soziales Umfeld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Bilder (Emotionen)</a:t>
            </a:r>
          </a:p>
        </p:txBody>
      </p:sp>
    </p:spTree>
    <p:extLst>
      <p:ext uri="{BB962C8B-B14F-4D97-AF65-F5344CB8AC3E}">
        <p14:creationId xmlns:p14="http://schemas.microsoft.com/office/powerpoint/2010/main" val="387690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Finanzen, Besitz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25631" y="1906837"/>
            <a:ext cx="82058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2"/>
                </a:solidFill>
              </a:rPr>
              <a:t>Analyse der Ausgangsituation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Klare Ziel-Definitionen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Einkommen-Steigerung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Vermögensaufbau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Ausgabenplanung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Umgang mit Geld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Automatisches Einkommen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Finanzelle Freiheit</a:t>
            </a:r>
          </a:p>
          <a:p>
            <a:pPr marL="457200" indent="-457200">
              <a:buFont typeface="Arial" pitchFamily="34" charset="0"/>
              <a:buChar char="•"/>
            </a:pPr>
            <a:endParaRPr lang="de-DE" sz="2400" b="1" dirty="0">
              <a:solidFill>
                <a:schemeClr val="tx2"/>
              </a:solidFill>
            </a:endParaRPr>
          </a:p>
        </p:txBody>
      </p:sp>
      <p:pic>
        <p:nvPicPr>
          <p:cNvPr id="11267" name="Picture 3" descr="D:\#-data-sss\#TCE\##Tournee\Vortrag\gel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3" b="99183" l="10000" r="97800">
                        <a14:foregroundMark x1="54000" y1="31153" x2="54000" y2="31153"/>
                        <a14:foregroundMark x1="61733" y1="29428" x2="61733" y2="29428"/>
                        <a14:foregroundMark x1="88867" y1="41962" x2="88867" y2="41962"/>
                        <a14:foregroundMark x1="86892" y1="20539" x2="87964" y2="20539"/>
                        <a14:foregroundMark x1="88293" y1="20763" x2="88293" y2="20763"/>
                        <a14:foregroundMark x1="88788" y1="21998" x2="88788" y2="21998"/>
                        <a14:foregroundMark x1="89200" y1="22783" x2="89200" y2="22783"/>
                        <a14:foregroundMark x1="85491" y1="23345" x2="85491" y2="23345"/>
                        <a14:foregroundMark x1="85820" y1="22447" x2="85820" y2="22447"/>
                        <a14:foregroundMark x1="86150" y1="21998" x2="86150" y2="21998"/>
                        <a14:foregroundMark x1="86480" y1="21437" x2="86480" y2="21437"/>
                        <a14:foregroundMark x1="86892" y1="20763" x2="86892" y2="20763"/>
                        <a14:foregroundMark x1="85655" y1="21661" x2="85655" y2="21661"/>
                        <a14:foregroundMark x1="85491" y1="21998" x2="85491" y2="21998"/>
                        <a14:foregroundMark x1="88623" y1="21661" x2="88623" y2="21661"/>
                        <a14:foregroundMark x1="87634" y1="21998" x2="87634" y2="219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704" y="1580976"/>
            <a:ext cx="5035296" cy="36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6176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57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Beruf, Karriere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D:\#-data-sss\#TCE\##Tournee\Vortrag\beruf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44" y="1591281"/>
            <a:ext cx="9158543" cy="367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25631" y="1927166"/>
            <a:ext cx="82058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Berufsperspektiven erkennen/nutzen</a:t>
            </a: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Teamfähigkeit optimieren</a:t>
            </a: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Kommunikationsfähigkeit ausbauen</a:t>
            </a:r>
          </a:p>
          <a:p>
            <a:r>
              <a:rPr lang="de-DE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Leadership</a:t>
            </a:r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-Fähigkeiten entfalten</a:t>
            </a:r>
            <a:endParaRPr lang="de-DE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Verkaufsfähigkeiten entwickeln/entfalten</a:t>
            </a: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Aussehen / Kleidung / Körpersprache</a:t>
            </a: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Traumberuf finden (Berufung)</a:t>
            </a:r>
          </a:p>
          <a:p>
            <a:r>
              <a:rPr lang="de-D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Tipps um mehr Geld zu verdienen</a:t>
            </a:r>
          </a:p>
          <a:p>
            <a:pPr marL="457200" indent="-457200">
              <a:buFont typeface="Arial" pitchFamily="34" charset="0"/>
              <a:buChar char="•"/>
            </a:pPr>
            <a:endParaRPr lang="de-DE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43884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Beziehungen, Familie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D:\#-data-sss\#TCE\##Tournee\Vortrag\famili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379" r="-29999" b="315"/>
          <a:stretch/>
        </p:blipFill>
        <p:spPr bwMode="auto">
          <a:xfrm>
            <a:off x="0" y="1584773"/>
            <a:ext cx="11887201" cy="369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99744" y="1801091"/>
            <a:ext cx="743173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Partnerschaft verbessern</a:t>
            </a:r>
          </a:p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Umgang mit Kindern verbessern</a:t>
            </a:r>
          </a:p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Gemeinsame Ziele finden</a:t>
            </a:r>
          </a:p>
          <a:p>
            <a:pPr marL="457200" indent="-457200" algn="ctr">
              <a:buFont typeface="Arial" pitchFamily="34" charset="0"/>
              <a:buChar char="•"/>
            </a:pPr>
            <a:endParaRPr lang="de-DE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2602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de-DE" sz="4400" b="1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Selbstverwirklichung</a:t>
            </a:r>
            <a:endParaRPr lang="de-DE" sz="44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3" descr="D:\#-data-sss\#TCE\##Tournee\Vortrag\persoenlichkei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8"/>
          <a:stretch/>
        </p:blipFill>
        <p:spPr bwMode="auto">
          <a:xfrm>
            <a:off x="0" y="1601573"/>
            <a:ext cx="9144000" cy="366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41407" y="1825806"/>
            <a:ext cx="8205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Persönlichkeits-Training</a:t>
            </a:r>
          </a:p>
          <a:p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eistige Weiterentwicklung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Spirituelle Weiterentwicklung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Meditation </a:t>
            </a:r>
          </a:p>
          <a:p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irekte Wege zum Unterbewusstsein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Charisma aufbauen</a:t>
            </a:r>
            <a:endParaRPr lang="de-DE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4662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Soziale Verantwortung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 descr="D:\#-data-sss\#TCE\##Tournee\Vortrag\chari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6252"/>
            <a:ext cx="9464149" cy="366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25630" y="3432307"/>
            <a:ext cx="8205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Spendenpraxis</a:t>
            </a:r>
          </a:p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Engagement in Verbänden, Institutionen</a:t>
            </a:r>
          </a:p>
          <a:p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Charity</a:t>
            </a: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-Partnerschaften</a:t>
            </a:r>
          </a:p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Durchführung gemeinsamer Aktionen</a:t>
            </a:r>
          </a:p>
          <a:p>
            <a:pPr marL="457200" indent="-457200">
              <a:buFont typeface="Arial" pitchFamily="34" charset="0"/>
              <a:buChar char="•"/>
            </a:pPr>
            <a:endParaRPr lang="de-DE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406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#-data-sss\#TCE\##Tournee\Vortrag\zie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 b="30558"/>
          <a:stretch/>
        </p:blipFill>
        <p:spPr bwMode="auto">
          <a:xfrm>
            <a:off x="-243840" y="1587500"/>
            <a:ext cx="9387840" cy="36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  <a:endParaRPr lang="de-DE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Mehr Erfolg im Leben</a:t>
            </a:r>
            <a:endParaRPr lang="de-DE" sz="44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87909" y="1690062"/>
            <a:ext cx="57545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Zusammenfassung der Erfolgsebenen: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Analyse 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Ziele-Definitionen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Selbstkontrolle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Gesundheit 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Finanzen 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Beruf-</a:t>
            </a:r>
            <a:r>
              <a:rPr lang="de-DE" sz="2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ung</a:t>
            </a:r>
            <a:endParaRPr lang="de-DE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Beziehungen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Persönlichkeits-Entfaltung </a:t>
            </a:r>
          </a:p>
          <a:p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Soziale Verantwortung</a:t>
            </a:r>
            <a:r>
              <a:rPr lang="de-DE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de-DE" sz="21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23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/>
          <p:cNvGrpSpPr/>
          <p:nvPr/>
        </p:nvGrpSpPr>
        <p:grpSpPr>
          <a:xfrm>
            <a:off x="3821829" y="5758505"/>
            <a:ext cx="675613" cy="284870"/>
            <a:chOff x="3821829" y="5758505"/>
            <a:chExt cx="675613" cy="284870"/>
          </a:xfrm>
        </p:grpSpPr>
        <p:sp>
          <p:nvSpPr>
            <p:cNvPr id="21" name="Ellipse 20"/>
            <p:cNvSpPr/>
            <p:nvPr/>
          </p:nvSpPr>
          <p:spPr>
            <a:xfrm>
              <a:off x="4421385" y="575850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Ellipse 21"/>
            <p:cNvSpPr/>
            <p:nvPr/>
          </p:nvSpPr>
          <p:spPr>
            <a:xfrm>
              <a:off x="4274066" y="582477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Ellipse 22"/>
            <p:cNvSpPr/>
            <p:nvPr/>
          </p:nvSpPr>
          <p:spPr>
            <a:xfrm>
              <a:off x="4124691" y="5881667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lipse 23"/>
            <p:cNvSpPr/>
            <p:nvPr/>
          </p:nvSpPr>
          <p:spPr>
            <a:xfrm>
              <a:off x="3973945" y="5929182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Ellipse 24"/>
            <p:cNvSpPr/>
            <p:nvPr/>
          </p:nvSpPr>
          <p:spPr>
            <a:xfrm>
              <a:off x="3821829" y="596731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54" name="Gruppieren 53"/>
          <p:cNvGrpSpPr/>
          <p:nvPr/>
        </p:nvGrpSpPr>
        <p:grpSpPr>
          <a:xfrm>
            <a:off x="5215539" y="5078925"/>
            <a:ext cx="202821" cy="200470"/>
            <a:chOff x="5215539" y="5078925"/>
            <a:chExt cx="202821" cy="200470"/>
          </a:xfrm>
        </p:grpSpPr>
        <p:sp>
          <p:nvSpPr>
            <p:cNvPr id="26" name="Ellipse 25"/>
            <p:cNvSpPr/>
            <p:nvPr/>
          </p:nvSpPr>
          <p:spPr>
            <a:xfrm>
              <a:off x="5342303" y="507892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Ellipse 26"/>
            <p:cNvSpPr/>
            <p:nvPr/>
          </p:nvSpPr>
          <p:spPr>
            <a:xfrm>
              <a:off x="5215539" y="520333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Ellipse 27"/>
          <p:cNvSpPr/>
          <p:nvPr/>
        </p:nvSpPr>
        <p:spPr>
          <a:xfrm>
            <a:off x="5926784" y="431056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Ellipse 28"/>
          <p:cNvSpPr/>
          <p:nvPr/>
        </p:nvSpPr>
        <p:spPr>
          <a:xfrm>
            <a:off x="6344760" y="3439056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Ellipse 29"/>
          <p:cNvSpPr/>
          <p:nvPr/>
        </p:nvSpPr>
        <p:spPr>
          <a:xfrm>
            <a:off x="6603082" y="253565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Ellipse 30"/>
          <p:cNvSpPr/>
          <p:nvPr/>
        </p:nvSpPr>
        <p:spPr>
          <a:xfrm>
            <a:off x="6721623" y="1645391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reihandform 38"/>
          <p:cNvSpPr/>
          <p:nvPr/>
        </p:nvSpPr>
        <p:spPr>
          <a:xfrm>
            <a:off x="3401455" y="61110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Primär Videos</a:t>
            </a:r>
            <a:endParaRPr lang="de-DE" sz="1500" kern="1200"/>
          </a:p>
        </p:txBody>
      </p:sp>
      <p:sp>
        <p:nvSpPr>
          <p:cNvPr id="40" name="Ellipse 39"/>
          <p:cNvSpPr/>
          <p:nvPr/>
        </p:nvSpPr>
        <p:spPr>
          <a:xfrm>
            <a:off x="2946135" y="5682750"/>
            <a:ext cx="761264" cy="761479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Freihandform 40"/>
          <p:cNvSpPr/>
          <p:nvPr/>
        </p:nvSpPr>
        <p:spPr>
          <a:xfrm>
            <a:off x="4947966" y="5548960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Newsletter</a:t>
            </a:r>
            <a:endParaRPr lang="de-DE" sz="1500" kern="1200"/>
          </a:p>
        </p:txBody>
      </p:sp>
      <p:sp>
        <p:nvSpPr>
          <p:cNvPr id="42" name="Ellipse 41"/>
          <p:cNvSpPr/>
          <p:nvPr/>
        </p:nvSpPr>
        <p:spPr>
          <a:xfrm>
            <a:off x="4492646" y="5120706"/>
            <a:ext cx="761264" cy="761479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Freihandform 42"/>
          <p:cNvSpPr/>
          <p:nvPr/>
        </p:nvSpPr>
        <p:spPr>
          <a:xfrm>
            <a:off x="5710601" y="478247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dirty="0" smtClean="0"/>
              <a:t>Erinnerungen</a:t>
            </a:r>
            <a:endParaRPr lang="de-DE" sz="1500" kern="1200" dirty="0"/>
          </a:p>
        </p:txBody>
      </p:sp>
      <p:sp>
        <p:nvSpPr>
          <p:cNvPr id="44" name="Ellipse 43"/>
          <p:cNvSpPr/>
          <p:nvPr/>
        </p:nvSpPr>
        <p:spPr>
          <a:xfrm>
            <a:off x="5255281" y="4354225"/>
            <a:ext cx="761264" cy="76147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0" b="-5000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Freihandform 44"/>
          <p:cNvSpPr/>
          <p:nvPr/>
        </p:nvSpPr>
        <p:spPr>
          <a:xfrm>
            <a:off x="6196412" y="393784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err="1" smtClean="0">
                <a:effectLst/>
              </a:rPr>
              <a:t>Control</a:t>
            </a:r>
            <a:r>
              <a:rPr lang="de-DE" sz="1500" kern="1200" smtClean="0">
                <a:effectLst/>
              </a:rPr>
              <a:t> Panel</a:t>
            </a:r>
            <a:endParaRPr lang="de-DE" sz="1500" kern="1200">
              <a:effectLst/>
            </a:endParaRPr>
          </a:p>
        </p:txBody>
      </p:sp>
      <p:sp>
        <p:nvSpPr>
          <p:cNvPr id="47" name="Freihandform 46"/>
          <p:cNvSpPr/>
          <p:nvPr/>
        </p:nvSpPr>
        <p:spPr>
          <a:xfrm>
            <a:off x="6543127" y="3044455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2 Seminare</a:t>
            </a:r>
            <a:endParaRPr lang="de-DE" sz="1500" kern="1200"/>
          </a:p>
        </p:txBody>
      </p:sp>
      <p:sp>
        <p:nvSpPr>
          <p:cNvPr id="48" name="Ellipse 47"/>
          <p:cNvSpPr/>
          <p:nvPr/>
        </p:nvSpPr>
        <p:spPr>
          <a:xfrm>
            <a:off x="5768843" y="3515113"/>
            <a:ext cx="761264" cy="76147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Freihandform 48"/>
          <p:cNvSpPr/>
          <p:nvPr/>
        </p:nvSpPr>
        <p:spPr>
          <a:xfrm>
            <a:off x="6740466" y="2156687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Frage-Formular</a:t>
            </a:r>
            <a:endParaRPr lang="de-DE" sz="1500" kern="1200"/>
          </a:p>
        </p:txBody>
      </p:sp>
      <p:sp>
        <p:nvSpPr>
          <p:cNvPr id="50" name="Ellipse 49"/>
          <p:cNvSpPr/>
          <p:nvPr/>
        </p:nvSpPr>
        <p:spPr>
          <a:xfrm>
            <a:off x="6285147" y="1728433"/>
            <a:ext cx="761264" cy="761479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Freihandform 50"/>
          <p:cNvSpPr/>
          <p:nvPr/>
        </p:nvSpPr>
        <p:spPr>
          <a:xfrm>
            <a:off x="6848044" y="13008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Community</a:t>
            </a:r>
            <a:endParaRPr lang="de-DE" sz="1500" kern="1200"/>
          </a:p>
        </p:txBody>
      </p:sp>
      <p:sp>
        <p:nvSpPr>
          <p:cNvPr id="52" name="Ellipse 51"/>
          <p:cNvSpPr/>
          <p:nvPr/>
        </p:nvSpPr>
        <p:spPr>
          <a:xfrm>
            <a:off x="6392724" y="872550"/>
            <a:ext cx="761264" cy="76147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9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feld 58"/>
          <p:cNvSpPr txBox="1"/>
          <p:nvPr/>
        </p:nvSpPr>
        <p:spPr>
          <a:xfrm>
            <a:off x="306521" y="1888288"/>
            <a:ext cx="40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2"/>
                </a:solidFill>
              </a:rPr>
              <a:t>Technische Umsetzung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das Jahres-Coachings…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Täglich! 365 Tage!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6086490" y="2611716"/>
            <a:ext cx="761264" cy="761479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Textfeld 59"/>
          <p:cNvSpPr txBox="1"/>
          <p:nvPr/>
        </p:nvSpPr>
        <p:spPr>
          <a:xfrm>
            <a:off x="5128471" y="202371"/>
            <a:ext cx="3777636" cy="52322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smtClean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de-DE" sz="2800" b="1" dirty="0" smtClean="0">
                <a:solidFill>
                  <a:schemeClr val="tx2"/>
                </a:solidFill>
              </a:rPr>
              <a:t>Tägliche Fortschritte!</a:t>
            </a:r>
            <a:endParaRPr lang="de-DE" sz="2800" b="1" dirty="0">
              <a:solidFill>
                <a:schemeClr val="tx2"/>
              </a:solidFill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 bwMode="auto">
          <a:xfrm>
            <a:off x="473237" y="3264522"/>
            <a:ext cx="2233868" cy="3113932"/>
          </a:xfrm>
          <a:custGeom>
            <a:avLst/>
            <a:gdLst>
              <a:gd name="T0" fmla="*/ 366 w 384"/>
              <a:gd name="T1" fmla="*/ 275 h 558"/>
              <a:gd name="T2" fmla="*/ 362 w 384"/>
              <a:gd name="T3" fmla="*/ 222 h 558"/>
              <a:gd name="T4" fmla="*/ 353 w 384"/>
              <a:gd name="T5" fmla="*/ 161 h 558"/>
              <a:gd name="T6" fmla="*/ 328 w 384"/>
              <a:gd name="T7" fmla="*/ 142 h 558"/>
              <a:gd name="T8" fmla="*/ 331 w 384"/>
              <a:gd name="T9" fmla="*/ 119 h 558"/>
              <a:gd name="T10" fmla="*/ 306 w 384"/>
              <a:gd name="T11" fmla="*/ 73 h 558"/>
              <a:gd name="T12" fmla="*/ 277 w 384"/>
              <a:gd name="T13" fmla="*/ 85 h 558"/>
              <a:gd name="T14" fmla="*/ 271 w 384"/>
              <a:gd name="T15" fmla="*/ 132 h 558"/>
              <a:gd name="T16" fmla="*/ 261 w 384"/>
              <a:gd name="T17" fmla="*/ 135 h 558"/>
              <a:gd name="T18" fmla="*/ 241 w 384"/>
              <a:gd name="T19" fmla="*/ 137 h 558"/>
              <a:gd name="T20" fmla="*/ 224 w 384"/>
              <a:gd name="T21" fmla="*/ 128 h 558"/>
              <a:gd name="T22" fmla="*/ 208 w 384"/>
              <a:gd name="T23" fmla="*/ 114 h 558"/>
              <a:gd name="T24" fmla="*/ 199 w 384"/>
              <a:gd name="T25" fmla="*/ 90 h 558"/>
              <a:gd name="T26" fmla="*/ 196 w 384"/>
              <a:gd name="T27" fmla="*/ 41 h 558"/>
              <a:gd name="T28" fmla="*/ 195 w 384"/>
              <a:gd name="T29" fmla="*/ 14 h 558"/>
              <a:gd name="T30" fmla="*/ 183 w 384"/>
              <a:gd name="T31" fmla="*/ 12 h 558"/>
              <a:gd name="T32" fmla="*/ 174 w 384"/>
              <a:gd name="T33" fmla="*/ 36 h 558"/>
              <a:gd name="T34" fmla="*/ 144 w 384"/>
              <a:gd name="T35" fmla="*/ 95 h 558"/>
              <a:gd name="T36" fmla="*/ 134 w 384"/>
              <a:gd name="T37" fmla="*/ 110 h 558"/>
              <a:gd name="T38" fmla="*/ 119 w 384"/>
              <a:gd name="T39" fmla="*/ 117 h 558"/>
              <a:gd name="T40" fmla="*/ 115 w 384"/>
              <a:gd name="T41" fmla="*/ 98 h 558"/>
              <a:gd name="T42" fmla="*/ 109 w 384"/>
              <a:gd name="T43" fmla="*/ 62 h 558"/>
              <a:gd name="T44" fmla="*/ 87 w 384"/>
              <a:gd name="T45" fmla="*/ 52 h 558"/>
              <a:gd name="T46" fmla="*/ 69 w 384"/>
              <a:gd name="T47" fmla="*/ 112 h 558"/>
              <a:gd name="T48" fmla="*/ 36 w 384"/>
              <a:gd name="T49" fmla="*/ 175 h 558"/>
              <a:gd name="T50" fmla="*/ 28 w 384"/>
              <a:gd name="T51" fmla="*/ 304 h 558"/>
              <a:gd name="T52" fmla="*/ 25 w 384"/>
              <a:gd name="T53" fmla="*/ 319 h 558"/>
              <a:gd name="T54" fmla="*/ 32 w 384"/>
              <a:gd name="T55" fmla="*/ 316 h 558"/>
              <a:gd name="T56" fmla="*/ 32 w 384"/>
              <a:gd name="T57" fmla="*/ 325 h 558"/>
              <a:gd name="T58" fmla="*/ 32 w 384"/>
              <a:gd name="T59" fmla="*/ 329 h 558"/>
              <a:gd name="T60" fmla="*/ 40 w 384"/>
              <a:gd name="T61" fmla="*/ 326 h 558"/>
              <a:gd name="T62" fmla="*/ 39 w 384"/>
              <a:gd name="T63" fmla="*/ 396 h 558"/>
              <a:gd name="T64" fmla="*/ 9 w 384"/>
              <a:gd name="T65" fmla="*/ 492 h 558"/>
              <a:gd name="T66" fmla="*/ 2 w 384"/>
              <a:gd name="T67" fmla="*/ 514 h 558"/>
              <a:gd name="T68" fmla="*/ 36 w 384"/>
              <a:gd name="T69" fmla="*/ 554 h 558"/>
              <a:gd name="T70" fmla="*/ 49 w 384"/>
              <a:gd name="T71" fmla="*/ 533 h 558"/>
              <a:gd name="T72" fmla="*/ 64 w 384"/>
              <a:gd name="T73" fmla="*/ 485 h 558"/>
              <a:gd name="T74" fmla="*/ 105 w 384"/>
              <a:gd name="T75" fmla="*/ 533 h 558"/>
              <a:gd name="T76" fmla="*/ 149 w 384"/>
              <a:gd name="T77" fmla="*/ 530 h 558"/>
              <a:gd name="T78" fmla="*/ 123 w 384"/>
              <a:gd name="T79" fmla="*/ 513 h 558"/>
              <a:gd name="T80" fmla="*/ 122 w 384"/>
              <a:gd name="T81" fmla="*/ 363 h 558"/>
              <a:gd name="T82" fmla="*/ 132 w 384"/>
              <a:gd name="T83" fmla="*/ 168 h 558"/>
              <a:gd name="T84" fmla="*/ 176 w 384"/>
              <a:gd name="T85" fmla="*/ 108 h 558"/>
              <a:gd name="T86" fmla="*/ 212 w 384"/>
              <a:gd name="T87" fmla="*/ 150 h 558"/>
              <a:gd name="T88" fmla="*/ 234 w 384"/>
              <a:gd name="T89" fmla="*/ 257 h 558"/>
              <a:gd name="T90" fmla="*/ 241 w 384"/>
              <a:gd name="T91" fmla="*/ 373 h 558"/>
              <a:gd name="T92" fmla="*/ 272 w 384"/>
              <a:gd name="T93" fmla="*/ 507 h 558"/>
              <a:gd name="T94" fmla="*/ 237 w 384"/>
              <a:gd name="T95" fmla="*/ 543 h 558"/>
              <a:gd name="T96" fmla="*/ 268 w 384"/>
              <a:gd name="T97" fmla="*/ 558 h 558"/>
              <a:gd name="T98" fmla="*/ 303 w 384"/>
              <a:gd name="T99" fmla="*/ 525 h 558"/>
              <a:gd name="T100" fmla="*/ 306 w 384"/>
              <a:gd name="T101" fmla="*/ 528 h 558"/>
              <a:gd name="T102" fmla="*/ 315 w 384"/>
              <a:gd name="T103" fmla="*/ 543 h 558"/>
              <a:gd name="T104" fmla="*/ 340 w 384"/>
              <a:gd name="T105" fmla="*/ 497 h 558"/>
              <a:gd name="T106" fmla="*/ 303 w 384"/>
              <a:gd name="T107" fmla="*/ 427 h 558"/>
              <a:gd name="T108" fmla="*/ 318 w 384"/>
              <a:gd name="T109" fmla="*/ 282 h 558"/>
              <a:gd name="T110" fmla="*/ 322 w 384"/>
              <a:gd name="T111" fmla="*/ 215 h 558"/>
              <a:gd name="T112" fmla="*/ 355 w 384"/>
              <a:gd name="T113" fmla="*/ 307 h 558"/>
              <a:gd name="T114" fmla="*/ 377 w 384"/>
              <a:gd name="T115" fmla="*/ 319 h 558"/>
              <a:gd name="T116" fmla="*/ 104 w 384"/>
              <a:gd name="T117" fmla="*/ 65 h 558"/>
              <a:gd name="T118" fmla="*/ 315 w 384"/>
              <a:gd name="T119" fmla="*/ 131 h 558"/>
              <a:gd name="T120" fmla="*/ 253 w 384"/>
              <a:gd name="T121" fmla="*/ 377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4" h="558">
                <a:moveTo>
                  <a:pt x="383" y="307"/>
                </a:moveTo>
                <a:lnTo>
                  <a:pt x="377" y="301"/>
                </a:lnTo>
                <a:lnTo>
                  <a:pt x="375" y="300"/>
                </a:lnTo>
                <a:lnTo>
                  <a:pt x="376" y="298"/>
                </a:lnTo>
                <a:lnTo>
                  <a:pt x="375" y="296"/>
                </a:lnTo>
                <a:lnTo>
                  <a:pt x="372" y="283"/>
                </a:lnTo>
                <a:lnTo>
                  <a:pt x="371" y="282"/>
                </a:lnTo>
                <a:lnTo>
                  <a:pt x="371" y="282"/>
                </a:lnTo>
                <a:lnTo>
                  <a:pt x="369" y="279"/>
                </a:lnTo>
                <a:lnTo>
                  <a:pt x="368" y="278"/>
                </a:lnTo>
                <a:lnTo>
                  <a:pt x="368" y="278"/>
                </a:lnTo>
                <a:lnTo>
                  <a:pt x="366" y="276"/>
                </a:lnTo>
                <a:lnTo>
                  <a:pt x="366" y="275"/>
                </a:lnTo>
                <a:lnTo>
                  <a:pt x="366" y="275"/>
                </a:lnTo>
                <a:lnTo>
                  <a:pt x="366" y="262"/>
                </a:lnTo>
                <a:lnTo>
                  <a:pt x="364" y="258"/>
                </a:lnTo>
                <a:lnTo>
                  <a:pt x="362" y="255"/>
                </a:lnTo>
                <a:lnTo>
                  <a:pt x="362" y="246"/>
                </a:lnTo>
                <a:lnTo>
                  <a:pt x="360" y="235"/>
                </a:lnTo>
                <a:lnTo>
                  <a:pt x="360" y="233"/>
                </a:lnTo>
                <a:lnTo>
                  <a:pt x="361" y="232"/>
                </a:lnTo>
                <a:lnTo>
                  <a:pt x="361" y="231"/>
                </a:lnTo>
                <a:lnTo>
                  <a:pt x="361" y="229"/>
                </a:lnTo>
                <a:lnTo>
                  <a:pt x="361" y="226"/>
                </a:lnTo>
                <a:lnTo>
                  <a:pt x="361" y="225"/>
                </a:lnTo>
                <a:lnTo>
                  <a:pt x="362" y="222"/>
                </a:lnTo>
                <a:lnTo>
                  <a:pt x="362" y="221"/>
                </a:lnTo>
                <a:lnTo>
                  <a:pt x="362" y="220"/>
                </a:lnTo>
                <a:lnTo>
                  <a:pt x="361" y="211"/>
                </a:lnTo>
                <a:lnTo>
                  <a:pt x="358" y="197"/>
                </a:lnTo>
                <a:lnTo>
                  <a:pt x="357" y="193"/>
                </a:lnTo>
                <a:lnTo>
                  <a:pt x="358" y="186"/>
                </a:lnTo>
                <a:lnTo>
                  <a:pt x="358" y="174"/>
                </a:lnTo>
                <a:lnTo>
                  <a:pt x="355" y="164"/>
                </a:lnTo>
                <a:lnTo>
                  <a:pt x="355" y="164"/>
                </a:lnTo>
                <a:lnTo>
                  <a:pt x="354" y="163"/>
                </a:lnTo>
                <a:lnTo>
                  <a:pt x="353" y="161"/>
                </a:lnTo>
                <a:lnTo>
                  <a:pt x="354" y="161"/>
                </a:lnTo>
                <a:lnTo>
                  <a:pt x="353" y="161"/>
                </a:lnTo>
                <a:lnTo>
                  <a:pt x="351" y="160"/>
                </a:lnTo>
                <a:lnTo>
                  <a:pt x="350" y="159"/>
                </a:lnTo>
                <a:lnTo>
                  <a:pt x="348" y="157"/>
                </a:lnTo>
                <a:lnTo>
                  <a:pt x="348" y="157"/>
                </a:lnTo>
                <a:lnTo>
                  <a:pt x="347" y="156"/>
                </a:lnTo>
                <a:lnTo>
                  <a:pt x="346" y="155"/>
                </a:lnTo>
                <a:lnTo>
                  <a:pt x="344" y="153"/>
                </a:lnTo>
                <a:lnTo>
                  <a:pt x="342" y="152"/>
                </a:lnTo>
                <a:lnTo>
                  <a:pt x="340" y="149"/>
                </a:lnTo>
                <a:lnTo>
                  <a:pt x="339" y="149"/>
                </a:lnTo>
                <a:lnTo>
                  <a:pt x="337" y="148"/>
                </a:lnTo>
                <a:lnTo>
                  <a:pt x="331" y="145"/>
                </a:lnTo>
                <a:lnTo>
                  <a:pt x="328" y="142"/>
                </a:lnTo>
                <a:lnTo>
                  <a:pt x="329" y="138"/>
                </a:lnTo>
                <a:lnTo>
                  <a:pt x="329" y="138"/>
                </a:lnTo>
                <a:lnTo>
                  <a:pt x="331" y="137"/>
                </a:lnTo>
                <a:lnTo>
                  <a:pt x="331" y="135"/>
                </a:lnTo>
                <a:lnTo>
                  <a:pt x="331" y="134"/>
                </a:lnTo>
                <a:lnTo>
                  <a:pt x="331" y="131"/>
                </a:lnTo>
                <a:lnTo>
                  <a:pt x="331" y="128"/>
                </a:lnTo>
                <a:lnTo>
                  <a:pt x="331" y="127"/>
                </a:lnTo>
                <a:lnTo>
                  <a:pt x="331" y="126"/>
                </a:lnTo>
                <a:lnTo>
                  <a:pt x="331" y="124"/>
                </a:lnTo>
                <a:lnTo>
                  <a:pt x="331" y="121"/>
                </a:lnTo>
                <a:lnTo>
                  <a:pt x="331" y="120"/>
                </a:lnTo>
                <a:lnTo>
                  <a:pt x="331" y="119"/>
                </a:lnTo>
                <a:lnTo>
                  <a:pt x="329" y="119"/>
                </a:lnTo>
                <a:lnTo>
                  <a:pt x="331" y="119"/>
                </a:lnTo>
                <a:lnTo>
                  <a:pt x="329" y="117"/>
                </a:lnTo>
                <a:lnTo>
                  <a:pt x="329" y="116"/>
                </a:lnTo>
                <a:lnTo>
                  <a:pt x="328" y="114"/>
                </a:lnTo>
                <a:lnTo>
                  <a:pt x="328" y="113"/>
                </a:lnTo>
                <a:lnTo>
                  <a:pt x="326" y="113"/>
                </a:lnTo>
                <a:lnTo>
                  <a:pt x="326" y="108"/>
                </a:lnTo>
                <a:lnTo>
                  <a:pt x="326" y="99"/>
                </a:lnTo>
                <a:lnTo>
                  <a:pt x="325" y="88"/>
                </a:lnTo>
                <a:lnTo>
                  <a:pt x="321" y="80"/>
                </a:lnTo>
                <a:lnTo>
                  <a:pt x="314" y="74"/>
                </a:lnTo>
                <a:lnTo>
                  <a:pt x="306" y="73"/>
                </a:lnTo>
                <a:lnTo>
                  <a:pt x="297" y="70"/>
                </a:lnTo>
                <a:lnTo>
                  <a:pt x="290" y="74"/>
                </a:lnTo>
                <a:lnTo>
                  <a:pt x="282" y="74"/>
                </a:lnTo>
                <a:lnTo>
                  <a:pt x="279" y="79"/>
                </a:lnTo>
                <a:lnTo>
                  <a:pt x="279" y="79"/>
                </a:lnTo>
                <a:lnTo>
                  <a:pt x="278" y="80"/>
                </a:lnTo>
                <a:lnTo>
                  <a:pt x="277" y="80"/>
                </a:lnTo>
                <a:lnTo>
                  <a:pt x="277" y="80"/>
                </a:lnTo>
                <a:lnTo>
                  <a:pt x="277" y="83"/>
                </a:lnTo>
                <a:lnTo>
                  <a:pt x="275" y="84"/>
                </a:lnTo>
                <a:lnTo>
                  <a:pt x="275" y="84"/>
                </a:lnTo>
                <a:lnTo>
                  <a:pt x="277" y="85"/>
                </a:lnTo>
                <a:lnTo>
                  <a:pt x="277" y="85"/>
                </a:lnTo>
                <a:lnTo>
                  <a:pt x="277" y="87"/>
                </a:lnTo>
                <a:lnTo>
                  <a:pt x="272" y="97"/>
                </a:lnTo>
                <a:lnTo>
                  <a:pt x="271" y="103"/>
                </a:lnTo>
                <a:lnTo>
                  <a:pt x="272" y="105"/>
                </a:lnTo>
                <a:lnTo>
                  <a:pt x="271" y="108"/>
                </a:lnTo>
                <a:lnTo>
                  <a:pt x="267" y="113"/>
                </a:lnTo>
                <a:lnTo>
                  <a:pt x="267" y="117"/>
                </a:lnTo>
                <a:lnTo>
                  <a:pt x="268" y="117"/>
                </a:lnTo>
                <a:lnTo>
                  <a:pt x="271" y="119"/>
                </a:lnTo>
                <a:lnTo>
                  <a:pt x="270" y="121"/>
                </a:lnTo>
                <a:lnTo>
                  <a:pt x="271" y="123"/>
                </a:lnTo>
                <a:lnTo>
                  <a:pt x="271" y="124"/>
                </a:lnTo>
                <a:lnTo>
                  <a:pt x="271" y="132"/>
                </a:lnTo>
                <a:lnTo>
                  <a:pt x="272" y="135"/>
                </a:lnTo>
                <a:lnTo>
                  <a:pt x="284" y="137"/>
                </a:lnTo>
                <a:lnTo>
                  <a:pt x="279" y="142"/>
                </a:lnTo>
                <a:lnTo>
                  <a:pt x="284" y="137"/>
                </a:lnTo>
                <a:lnTo>
                  <a:pt x="278" y="138"/>
                </a:lnTo>
                <a:lnTo>
                  <a:pt x="270" y="137"/>
                </a:lnTo>
                <a:lnTo>
                  <a:pt x="270" y="137"/>
                </a:lnTo>
                <a:lnTo>
                  <a:pt x="268" y="137"/>
                </a:lnTo>
                <a:lnTo>
                  <a:pt x="266" y="135"/>
                </a:lnTo>
                <a:lnTo>
                  <a:pt x="264" y="135"/>
                </a:lnTo>
                <a:lnTo>
                  <a:pt x="263" y="135"/>
                </a:lnTo>
                <a:lnTo>
                  <a:pt x="263" y="135"/>
                </a:lnTo>
                <a:lnTo>
                  <a:pt x="261" y="135"/>
                </a:lnTo>
                <a:lnTo>
                  <a:pt x="260" y="137"/>
                </a:lnTo>
                <a:lnTo>
                  <a:pt x="259" y="137"/>
                </a:lnTo>
                <a:lnTo>
                  <a:pt x="257" y="138"/>
                </a:lnTo>
                <a:lnTo>
                  <a:pt x="257" y="138"/>
                </a:lnTo>
                <a:lnTo>
                  <a:pt x="256" y="139"/>
                </a:lnTo>
                <a:lnTo>
                  <a:pt x="250" y="139"/>
                </a:lnTo>
                <a:lnTo>
                  <a:pt x="249" y="139"/>
                </a:lnTo>
                <a:lnTo>
                  <a:pt x="248" y="139"/>
                </a:lnTo>
                <a:lnTo>
                  <a:pt x="246" y="139"/>
                </a:lnTo>
                <a:lnTo>
                  <a:pt x="245" y="138"/>
                </a:lnTo>
                <a:lnTo>
                  <a:pt x="243" y="138"/>
                </a:lnTo>
                <a:lnTo>
                  <a:pt x="242" y="137"/>
                </a:lnTo>
                <a:lnTo>
                  <a:pt x="241" y="137"/>
                </a:lnTo>
                <a:lnTo>
                  <a:pt x="241" y="137"/>
                </a:lnTo>
                <a:lnTo>
                  <a:pt x="238" y="137"/>
                </a:lnTo>
                <a:lnTo>
                  <a:pt x="237" y="135"/>
                </a:lnTo>
                <a:lnTo>
                  <a:pt x="235" y="134"/>
                </a:lnTo>
                <a:lnTo>
                  <a:pt x="234" y="132"/>
                </a:lnTo>
                <a:lnTo>
                  <a:pt x="232" y="131"/>
                </a:lnTo>
                <a:lnTo>
                  <a:pt x="231" y="130"/>
                </a:lnTo>
                <a:lnTo>
                  <a:pt x="231" y="130"/>
                </a:lnTo>
                <a:lnTo>
                  <a:pt x="230" y="130"/>
                </a:lnTo>
                <a:lnTo>
                  <a:pt x="228" y="130"/>
                </a:lnTo>
                <a:lnTo>
                  <a:pt x="227" y="128"/>
                </a:lnTo>
                <a:lnTo>
                  <a:pt x="225" y="128"/>
                </a:lnTo>
                <a:lnTo>
                  <a:pt x="224" y="128"/>
                </a:lnTo>
                <a:lnTo>
                  <a:pt x="223" y="127"/>
                </a:lnTo>
                <a:lnTo>
                  <a:pt x="221" y="126"/>
                </a:lnTo>
                <a:lnTo>
                  <a:pt x="220" y="126"/>
                </a:lnTo>
                <a:lnTo>
                  <a:pt x="217" y="120"/>
                </a:lnTo>
                <a:lnTo>
                  <a:pt x="217" y="120"/>
                </a:lnTo>
                <a:lnTo>
                  <a:pt x="216" y="119"/>
                </a:lnTo>
                <a:lnTo>
                  <a:pt x="213" y="119"/>
                </a:lnTo>
                <a:lnTo>
                  <a:pt x="212" y="119"/>
                </a:lnTo>
                <a:lnTo>
                  <a:pt x="210" y="119"/>
                </a:lnTo>
                <a:lnTo>
                  <a:pt x="210" y="117"/>
                </a:lnTo>
                <a:lnTo>
                  <a:pt x="209" y="116"/>
                </a:lnTo>
                <a:lnTo>
                  <a:pt x="208" y="116"/>
                </a:lnTo>
                <a:lnTo>
                  <a:pt x="208" y="114"/>
                </a:lnTo>
                <a:lnTo>
                  <a:pt x="208" y="116"/>
                </a:lnTo>
                <a:lnTo>
                  <a:pt x="208" y="114"/>
                </a:lnTo>
                <a:lnTo>
                  <a:pt x="208" y="109"/>
                </a:lnTo>
                <a:lnTo>
                  <a:pt x="208" y="108"/>
                </a:lnTo>
                <a:lnTo>
                  <a:pt x="206" y="106"/>
                </a:lnTo>
                <a:lnTo>
                  <a:pt x="206" y="105"/>
                </a:lnTo>
                <a:lnTo>
                  <a:pt x="205" y="102"/>
                </a:lnTo>
                <a:lnTo>
                  <a:pt x="203" y="101"/>
                </a:lnTo>
                <a:lnTo>
                  <a:pt x="203" y="101"/>
                </a:lnTo>
                <a:lnTo>
                  <a:pt x="202" y="99"/>
                </a:lnTo>
                <a:lnTo>
                  <a:pt x="201" y="97"/>
                </a:lnTo>
                <a:lnTo>
                  <a:pt x="199" y="94"/>
                </a:lnTo>
                <a:lnTo>
                  <a:pt x="199" y="90"/>
                </a:lnTo>
                <a:lnTo>
                  <a:pt x="198" y="88"/>
                </a:lnTo>
                <a:lnTo>
                  <a:pt x="196" y="85"/>
                </a:lnTo>
                <a:lnTo>
                  <a:pt x="195" y="83"/>
                </a:lnTo>
                <a:lnTo>
                  <a:pt x="195" y="81"/>
                </a:lnTo>
                <a:lnTo>
                  <a:pt x="195" y="80"/>
                </a:lnTo>
                <a:lnTo>
                  <a:pt x="194" y="77"/>
                </a:lnTo>
                <a:lnTo>
                  <a:pt x="194" y="77"/>
                </a:lnTo>
                <a:lnTo>
                  <a:pt x="194" y="79"/>
                </a:lnTo>
                <a:lnTo>
                  <a:pt x="192" y="70"/>
                </a:lnTo>
                <a:lnTo>
                  <a:pt x="192" y="61"/>
                </a:lnTo>
                <a:lnTo>
                  <a:pt x="194" y="52"/>
                </a:lnTo>
                <a:lnTo>
                  <a:pt x="196" y="44"/>
                </a:lnTo>
                <a:lnTo>
                  <a:pt x="196" y="41"/>
                </a:lnTo>
                <a:lnTo>
                  <a:pt x="196" y="33"/>
                </a:lnTo>
                <a:lnTo>
                  <a:pt x="196" y="32"/>
                </a:lnTo>
                <a:lnTo>
                  <a:pt x="196" y="29"/>
                </a:lnTo>
                <a:lnTo>
                  <a:pt x="196" y="27"/>
                </a:lnTo>
                <a:lnTo>
                  <a:pt x="196" y="26"/>
                </a:lnTo>
                <a:lnTo>
                  <a:pt x="196" y="23"/>
                </a:lnTo>
                <a:lnTo>
                  <a:pt x="196" y="20"/>
                </a:lnTo>
                <a:lnTo>
                  <a:pt x="196" y="18"/>
                </a:lnTo>
                <a:lnTo>
                  <a:pt x="196" y="16"/>
                </a:lnTo>
                <a:lnTo>
                  <a:pt x="198" y="16"/>
                </a:lnTo>
                <a:lnTo>
                  <a:pt x="196" y="15"/>
                </a:lnTo>
                <a:lnTo>
                  <a:pt x="196" y="14"/>
                </a:lnTo>
                <a:lnTo>
                  <a:pt x="195" y="14"/>
                </a:lnTo>
                <a:lnTo>
                  <a:pt x="194" y="15"/>
                </a:lnTo>
                <a:lnTo>
                  <a:pt x="192" y="19"/>
                </a:lnTo>
                <a:lnTo>
                  <a:pt x="191" y="16"/>
                </a:lnTo>
                <a:lnTo>
                  <a:pt x="191" y="12"/>
                </a:lnTo>
                <a:lnTo>
                  <a:pt x="190" y="11"/>
                </a:lnTo>
                <a:lnTo>
                  <a:pt x="188" y="7"/>
                </a:lnTo>
                <a:lnTo>
                  <a:pt x="190" y="3"/>
                </a:lnTo>
                <a:lnTo>
                  <a:pt x="188" y="0"/>
                </a:lnTo>
                <a:lnTo>
                  <a:pt x="185" y="0"/>
                </a:lnTo>
                <a:lnTo>
                  <a:pt x="184" y="4"/>
                </a:lnTo>
                <a:lnTo>
                  <a:pt x="184" y="3"/>
                </a:lnTo>
                <a:lnTo>
                  <a:pt x="183" y="5"/>
                </a:lnTo>
                <a:lnTo>
                  <a:pt x="183" y="12"/>
                </a:lnTo>
                <a:lnTo>
                  <a:pt x="183" y="22"/>
                </a:lnTo>
                <a:lnTo>
                  <a:pt x="180" y="26"/>
                </a:lnTo>
                <a:lnTo>
                  <a:pt x="180" y="25"/>
                </a:lnTo>
                <a:lnTo>
                  <a:pt x="177" y="23"/>
                </a:lnTo>
                <a:lnTo>
                  <a:pt x="176" y="25"/>
                </a:lnTo>
                <a:lnTo>
                  <a:pt x="177" y="27"/>
                </a:lnTo>
                <a:lnTo>
                  <a:pt x="177" y="27"/>
                </a:lnTo>
                <a:lnTo>
                  <a:pt x="177" y="29"/>
                </a:lnTo>
                <a:lnTo>
                  <a:pt x="176" y="30"/>
                </a:lnTo>
                <a:lnTo>
                  <a:pt x="176" y="32"/>
                </a:lnTo>
                <a:lnTo>
                  <a:pt x="176" y="33"/>
                </a:lnTo>
                <a:lnTo>
                  <a:pt x="174" y="34"/>
                </a:lnTo>
                <a:lnTo>
                  <a:pt x="174" y="36"/>
                </a:lnTo>
                <a:lnTo>
                  <a:pt x="174" y="37"/>
                </a:lnTo>
                <a:lnTo>
                  <a:pt x="173" y="44"/>
                </a:lnTo>
                <a:lnTo>
                  <a:pt x="172" y="48"/>
                </a:lnTo>
                <a:lnTo>
                  <a:pt x="170" y="51"/>
                </a:lnTo>
                <a:lnTo>
                  <a:pt x="169" y="55"/>
                </a:lnTo>
                <a:lnTo>
                  <a:pt x="167" y="55"/>
                </a:lnTo>
                <a:lnTo>
                  <a:pt x="166" y="62"/>
                </a:lnTo>
                <a:lnTo>
                  <a:pt x="163" y="67"/>
                </a:lnTo>
                <a:lnTo>
                  <a:pt x="170" y="69"/>
                </a:lnTo>
                <a:lnTo>
                  <a:pt x="163" y="67"/>
                </a:lnTo>
                <a:lnTo>
                  <a:pt x="162" y="69"/>
                </a:lnTo>
                <a:lnTo>
                  <a:pt x="145" y="95"/>
                </a:lnTo>
                <a:lnTo>
                  <a:pt x="144" y="95"/>
                </a:lnTo>
                <a:lnTo>
                  <a:pt x="143" y="98"/>
                </a:lnTo>
                <a:lnTo>
                  <a:pt x="141" y="99"/>
                </a:lnTo>
                <a:lnTo>
                  <a:pt x="140" y="102"/>
                </a:lnTo>
                <a:lnTo>
                  <a:pt x="138" y="103"/>
                </a:lnTo>
                <a:lnTo>
                  <a:pt x="137" y="105"/>
                </a:lnTo>
                <a:lnTo>
                  <a:pt x="137" y="106"/>
                </a:lnTo>
                <a:lnTo>
                  <a:pt x="137" y="108"/>
                </a:lnTo>
                <a:lnTo>
                  <a:pt x="137" y="108"/>
                </a:lnTo>
                <a:lnTo>
                  <a:pt x="137" y="109"/>
                </a:lnTo>
                <a:lnTo>
                  <a:pt x="136" y="110"/>
                </a:lnTo>
                <a:lnTo>
                  <a:pt x="136" y="110"/>
                </a:lnTo>
                <a:lnTo>
                  <a:pt x="136" y="110"/>
                </a:lnTo>
                <a:lnTo>
                  <a:pt x="134" y="110"/>
                </a:lnTo>
                <a:lnTo>
                  <a:pt x="134" y="110"/>
                </a:lnTo>
                <a:lnTo>
                  <a:pt x="133" y="110"/>
                </a:lnTo>
                <a:lnTo>
                  <a:pt x="129" y="113"/>
                </a:lnTo>
                <a:lnTo>
                  <a:pt x="127" y="117"/>
                </a:lnTo>
                <a:lnTo>
                  <a:pt x="127" y="117"/>
                </a:lnTo>
                <a:lnTo>
                  <a:pt x="126" y="116"/>
                </a:lnTo>
                <a:lnTo>
                  <a:pt x="125" y="116"/>
                </a:lnTo>
                <a:lnTo>
                  <a:pt x="123" y="116"/>
                </a:lnTo>
                <a:lnTo>
                  <a:pt x="122" y="116"/>
                </a:lnTo>
                <a:lnTo>
                  <a:pt x="120" y="116"/>
                </a:lnTo>
                <a:lnTo>
                  <a:pt x="119" y="116"/>
                </a:lnTo>
                <a:lnTo>
                  <a:pt x="119" y="116"/>
                </a:lnTo>
                <a:lnTo>
                  <a:pt x="119" y="117"/>
                </a:lnTo>
                <a:lnTo>
                  <a:pt x="119" y="117"/>
                </a:lnTo>
                <a:lnTo>
                  <a:pt x="115" y="120"/>
                </a:lnTo>
                <a:lnTo>
                  <a:pt x="112" y="119"/>
                </a:lnTo>
                <a:lnTo>
                  <a:pt x="109" y="119"/>
                </a:lnTo>
                <a:lnTo>
                  <a:pt x="108" y="116"/>
                </a:lnTo>
                <a:lnTo>
                  <a:pt x="109" y="119"/>
                </a:lnTo>
                <a:lnTo>
                  <a:pt x="111" y="119"/>
                </a:lnTo>
                <a:lnTo>
                  <a:pt x="111" y="119"/>
                </a:lnTo>
                <a:lnTo>
                  <a:pt x="114" y="117"/>
                </a:lnTo>
                <a:lnTo>
                  <a:pt x="114" y="114"/>
                </a:lnTo>
                <a:lnTo>
                  <a:pt x="112" y="109"/>
                </a:lnTo>
                <a:lnTo>
                  <a:pt x="115" y="101"/>
                </a:lnTo>
                <a:lnTo>
                  <a:pt x="115" y="98"/>
                </a:lnTo>
                <a:lnTo>
                  <a:pt x="115" y="92"/>
                </a:lnTo>
                <a:lnTo>
                  <a:pt x="114" y="88"/>
                </a:lnTo>
                <a:lnTo>
                  <a:pt x="112" y="88"/>
                </a:lnTo>
                <a:lnTo>
                  <a:pt x="114" y="84"/>
                </a:lnTo>
                <a:lnTo>
                  <a:pt x="114" y="80"/>
                </a:lnTo>
                <a:lnTo>
                  <a:pt x="114" y="77"/>
                </a:lnTo>
                <a:lnTo>
                  <a:pt x="109" y="74"/>
                </a:lnTo>
                <a:lnTo>
                  <a:pt x="108" y="70"/>
                </a:lnTo>
                <a:lnTo>
                  <a:pt x="108" y="67"/>
                </a:lnTo>
                <a:lnTo>
                  <a:pt x="108" y="66"/>
                </a:lnTo>
                <a:lnTo>
                  <a:pt x="109" y="65"/>
                </a:lnTo>
                <a:lnTo>
                  <a:pt x="109" y="63"/>
                </a:lnTo>
                <a:lnTo>
                  <a:pt x="109" y="62"/>
                </a:lnTo>
                <a:lnTo>
                  <a:pt x="109" y="61"/>
                </a:lnTo>
                <a:lnTo>
                  <a:pt x="109" y="61"/>
                </a:lnTo>
                <a:lnTo>
                  <a:pt x="109" y="58"/>
                </a:lnTo>
                <a:lnTo>
                  <a:pt x="109" y="58"/>
                </a:lnTo>
                <a:lnTo>
                  <a:pt x="108" y="58"/>
                </a:lnTo>
                <a:lnTo>
                  <a:pt x="107" y="56"/>
                </a:lnTo>
                <a:lnTo>
                  <a:pt x="105" y="55"/>
                </a:lnTo>
                <a:lnTo>
                  <a:pt x="104" y="55"/>
                </a:lnTo>
                <a:lnTo>
                  <a:pt x="104" y="55"/>
                </a:lnTo>
                <a:lnTo>
                  <a:pt x="103" y="55"/>
                </a:lnTo>
                <a:lnTo>
                  <a:pt x="103" y="55"/>
                </a:lnTo>
                <a:lnTo>
                  <a:pt x="97" y="55"/>
                </a:lnTo>
                <a:lnTo>
                  <a:pt x="87" y="52"/>
                </a:lnTo>
                <a:lnTo>
                  <a:pt x="82" y="51"/>
                </a:lnTo>
                <a:lnTo>
                  <a:pt x="78" y="52"/>
                </a:lnTo>
                <a:lnTo>
                  <a:pt x="69" y="54"/>
                </a:lnTo>
                <a:lnTo>
                  <a:pt x="64" y="56"/>
                </a:lnTo>
                <a:lnTo>
                  <a:pt x="58" y="65"/>
                </a:lnTo>
                <a:lnTo>
                  <a:pt x="56" y="72"/>
                </a:lnTo>
                <a:lnTo>
                  <a:pt x="54" y="84"/>
                </a:lnTo>
                <a:lnTo>
                  <a:pt x="56" y="92"/>
                </a:lnTo>
                <a:lnTo>
                  <a:pt x="61" y="105"/>
                </a:lnTo>
                <a:lnTo>
                  <a:pt x="67" y="110"/>
                </a:lnTo>
                <a:lnTo>
                  <a:pt x="69" y="110"/>
                </a:lnTo>
                <a:lnTo>
                  <a:pt x="68" y="110"/>
                </a:lnTo>
                <a:lnTo>
                  <a:pt x="69" y="112"/>
                </a:lnTo>
                <a:lnTo>
                  <a:pt x="68" y="112"/>
                </a:lnTo>
                <a:lnTo>
                  <a:pt x="65" y="116"/>
                </a:lnTo>
                <a:lnTo>
                  <a:pt x="62" y="119"/>
                </a:lnTo>
                <a:lnTo>
                  <a:pt x="62" y="123"/>
                </a:lnTo>
                <a:lnTo>
                  <a:pt x="58" y="127"/>
                </a:lnTo>
                <a:lnTo>
                  <a:pt x="56" y="132"/>
                </a:lnTo>
                <a:lnTo>
                  <a:pt x="54" y="134"/>
                </a:lnTo>
                <a:lnTo>
                  <a:pt x="51" y="142"/>
                </a:lnTo>
                <a:lnTo>
                  <a:pt x="47" y="148"/>
                </a:lnTo>
                <a:lnTo>
                  <a:pt x="44" y="155"/>
                </a:lnTo>
                <a:lnTo>
                  <a:pt x="42" y="163"/>
                </a:lnTo>
                <a:lnTo>
                  <a:pt x="38" y="168"/>
                </a:lnTo>
                <a:lnTo>
                  <a:pt x="36" y="175"/>
                </a:lnTo>
                <a:lnTo>
                  <a:pt x="36" y="185"/>
                </a:lnTo>
                <a:lnTo>
                  <a:pt x="33" y="188"/>
                </a:lnTo>
                <a:lnTo>
                  <a:pt x="31" y="192"/>
                </a:lnTo>
                <a:lnTo>
                  <a:pt x="27" y="208"/>
                </a:lnTo>
                <a:lnTo>
                  <a:pt x="24" y="224"/>
                </a:lnTo>
                <a:lnTo>
                  <a:pt x="25" y="229"/>
                </a:lnTo>
                <a:lnTo>
                  <a:pt x="25" y="237"/>
                </a:lnTo>
                <a:lnTo>
                  <a:pt x="25" y="255"/>
                </a:lnTo>
                <a:lnTo>
                  <a:pt x="27" y="275"/>
                </a:lnTo>
                <a:lnTo>
                  <a:pt x="25" y="289"/>
                </a:lnTo>
                <a:lnTo>
                  <a:pt x="27" y="302"/>
                </a:lnTo>
                <a:lnTo>
                  <a:pt x="28" y="304"/>
                </a:lnTo>
                <a:lnTo>
                  <a:pt x="28" y="304"/>
                </a:lnTo>
                <a:lnTo>
                  <a:pt x="28" y="305"/>
                </a:lnTo>
                <a:lnTo>
                  <a:pt x="28" y="307"/>
                </a:lnTo>
                <a:lnTo>
                  <a:pt x="28" y="308"/>
                </a:lnTo>
                <a:lnTo>
                  <a:pt x="27" y="311"/>
                </a:lnTo>
                <a:lnTo>
                  <a:pt x="27" y="312"/>
                </a:lnTo>
                <a:lnTo>
                  <a:pt x="25" y="313"/>
                </a:lnTo>
                <a:lnTo>
                  <a:pt x="25" y="315"/>
                </a:lnTo>
                <a:lnTo>
                  <a:pt x="24" y="316"/>
                </a:lnTo>
                <a:lnTo>
                  <a:pt x="24" y="316"/>
                </a:lnTo>
                <a:lnTo>
                  <a:pt x="24" y="318"/>
                </a:lnTo>
                <a:lnTo>
                  <a:pt x="24" y="318"/>
                </a:lnTo>
                <a:lnTo>
                  <a:pt x="25" y="319"/>
                </a:lnTo>
                <a:lnTo>
                  <a:pt x="25" y="319"/>
                </a:lnTo>
                <a:lnTo>
                  <a:pt x="27" y="319"/>
                </a:lnTo>
                <a:lnTo>
                  <a:pt x="27" y="319"/>
                </a:lnTo>
                <a:lnTo>
                  <a:pt x="28" y="318"/>
                </a:lnTo>
                <a:lnTo>
                  <a:pt x="28" y="316"/>
                </a:lnTo>
                <a:lnTo>
                  <a:pt x="29" y="315"/>
                </a:lnTo>
                <a:lnTo>
                  <a:pt x="29" y="313"/>
                </a:lnTo>
                <a:lnTo>
                  <a:pt x="32" y="312"/>
                </a:lnTo>
                <a:lnTo>
                  <a:pt x="33" y="312"/>
                </a:lnTo>
                <a:lnTo>
                  <a:pt x="33" y="312"/>
                </a:lnTo>
                <a:lnTo>
                  <a:pt x="33" y="313"/>
                </a:lnTo>
                <a:lnTo>
                  <a:pt x="32" y="313"/>
                </a:lnTo>
                <a:lnTo>
                  <a:pt x="32" y="315"/>
                </a:lnTo>
                <a:lnTo>
                  <a:pt x="32" y="316"/>
                </a:lnTo>
                <a:lnTo>
                  <a:pt x="31" y="318"/>
                </a:lnTo>
                <a:lnTo>
                  <a:pt x="31" y="319"/>
                </a:lnTo>
                <a:lnTo>
                  <a:pt x="28" y="323"/>
                </a:lnTo>
                <a:lnTo>
                  <a:pt x="27" y="325"/>
                </a:lnTo>
                <a:lnTo>
                  <a:pt x="28" y="325"/>
                </a:lnTo>
                <a:lnTo>
                  <a:pt x="28" y="326"/>
                </a:lnTo>
                <a:lnTo>
                  <a:pt x="28" y="326"/>
                </a:lnTo>
                <a:lnTo>
                  <a:pt x="29" y="326"/>
                </a:lnTo>
                <a:lnTo>
                  <a:pt x="29" y="326"/>
                </a:lnTo>
                <a:lnTo>
                  <a:pt x="29" y="326"/>
                </a:lnTo>
                <a:lnTo>
                  <a:pt x="31" y="326"/>
                </a:lnTo>
                <a:lnTo>
                  <a:pt x="31" y="326"/>
                </a:lnTo>
                <a:lnTo>
                  <a:pt x="32" y="325"/>
                </a:lnTo>
                <a:lnTo>
                  <a:pt x="32" y="323"/>
                </a:lnTo>
                <a:lnTo>
                  <a:pt x="33" y="322"/>
                </a:lnTo>
                <a:lnTo>
                  <a:pt x="35" y="320"/>
                </a:lnTo>
                <a:lnTo>
                  <a:pt x="35" y="320"/>
                </a:lnTo>
                <a:lnTo>
                  <a:pt x="36" y="315"/>
                </a:lnTo>
                <a:lnTo>
                  <a:pt x="36" y="313"/>
                </a:lnTo>
                <a:lnTo>
                  <a:pt x="38" y="313"/>
                </a:lnTo>
                <a:lnTo>
                  <a:pt x="38" y="315"/>
                </a:lnTo>
                <a:lnTo>
                  <a:pt x="39" y="315"/>
                </a:lnTo>
                <a:lnTo>
                  <a:pt x="39" y="316"/>
                </a:lnTo>
                <a:lnTo>
                  <a:pt x="36" y="322"/>
                </a:lnTo>
                <a:lnTo>
                  <a:pt x="33" y="326"/>
                </a:lnTo>
                <a:lnTo>
                  <a:pt x="32" y="329"/>
                </a:lnTo>
                <a:lnTo>
                  <a:pt x="33" y="329"/>
                </a:lnTo>
                <a:lnTo>
                  <a:pt x="33" y="329"/>
                </a:lnTo>
                <a:lnTo>
                  <a:pt x="35" y="329"/>
                </a:lnTo>
                <a:lnTo>
                  <a:pt x="36" y="327"/>
                </a:lnTo>
                <a:lnTo>
                  <a:pt x="38" y="327"/>
                </a:lnTo>
                <a:lnTo>
                  <a:pt x="38" y="326"/>
                </a:lnTo>
                <a:lnTo>
                  <a:pt x="39" y="326"/>
                </a:lnTo>
                <a:lnTo>
                  <a:pt x="39" y="325"/>
                </a:lnTo>
                <a:lnTo>
                  <a:pt x="39" y="325"/>
                </a:lnTo>
                <a:lnTo>
                  <a:pt x="42" y="319"/>
                </a:lnTo>
                <a:lnTo>
                  <a:pt x="42" y="318"/>
                </a:lnTo>
                <a:lnTo>
                  <a:pt x="42" y="322"/>
                </a:lnTo>
                <a:lnTo>
                  <a:pt x="40" y="326"/>
                </a:lnTo>
                <a:lnTo>
                  <a:pt x="39" y="329"/>
                </a:lnTo>
                <a:lnTo>
                  <a:pt x="39" y="330"/>
                </a:lnTo>
                <a:lnTo>
                  <a:pt x="40" y="331"/>
                </a:lnTo>
                <a:lnTo>
                  <a:pt x="43" y="327"/>
                </a:lnTo>
                <a:lnTo>
                  <a:pt x="46" y="325"/>
                </a:lnTo>
                <a:lnTo>
                  <a:pt x="46" y="326"/>
                </a:lnTo>
                <a:lnTo>
                  <a:pt x="47" y="334"/>
                </a:lnTo>
                <a:lnTo>
                  <a:pt x="49" y="338"/>
                </a:lnTo>
                <a:lnTo>
                  <a:pt x="46" y="351"/>
                </a:lnTo>
                <a:lnTo>
                  <a:pt x="46" y="356"/>
                </a:lnTo>
                <a:lnTo>
                  <a:pt x="43" y="374"/>
                </a:lnTo>
                <a:lnTo>
                  <a:pt x="40" y="392"/>
                </a:lnTo>
                <a:lnTo>
                  <a:pt x="39" y="396"/>
                </a:lnTo>
                <a:lnTo>
                  <a:pt x="32" y="406"/>
                </a:lnTo>
                <a:lnTo>
                  <a:pt x="29" y="413"/>
                </a:lnTo>
                <a:lnTo>
                  <a:pt x="24" y="423"/>
                </a:lnTo>
                <a:lnTo>
                  <a:pt x="20" y="448"/>
                </a:lnTo>
                <a:lnTo>
                  <a:pt x="14" y="468"/>
                </a:lnTo>
                <a:lnTo>
                  <a:pt x="10" y="481"/>
                </a:lnTo>
                <a:lnTo>
                  <a:pt x="10" y="482"/>
                </a:lnTo>
                <a:lnTo>
                  <a:pt x="10" y="483"/>
                </a:lnTo>
                <a:lnTo>
                  <a:pt x="10" y="486"/>
                </a:lnTo>
                <a:lnTo>
                  <a:pt x="10" y="488"/>
                </a:lnTo>
                <a:lnTo>
                  <a:pt x="10" y="489"/>
                </a:lnTo>
                <a:lnTo>
                  <a:pt x="9" y="489"/>
                </a:lnTo>
                <a:lnTo>
                  <a:pt x="9" y="492"/>
                </a:lnTo>
                <a:lnTo>
                  <a:pt x="9" y="493"/>
                </a:lnTo>
                <a:lnTo>
                  <a:pt x="9" y="495"/>
                </a:lnTo>
                <a:lnTo>
                  <a:pt x="9" y="495"/>
                </a:lnTo>
                <a:lnTo>
                  <a:pt x="7" y="496"/>
                </a:lnTo>
                <a:lnTo>
                  <a:pt x="7" y="497"/>
                </a:lnTo>
                <a:lnTo>
                  <a:pt x="6" y="497"/>
                </a:lnTo>
                <a:lnTo>
                  <a:pt x="6" y="499"/>
                </a:lnTo>
                <a:lnTo>
                  <a:pt x="4" y="500"/>
                </a:lnTo>
                <a:lnTo>
                  <a:pt x="4" y="503"/>
                </a:lnTo>
                <a:lnTo>
                  <a:pt x="3" y="504"/>
                </a:lnTo>
                <a:lnTo>
                  <a:pt x="3" y="507"/>
                </a:lnTo>
                <a:lnTo>
                  <a:pt x="2" y="507"/>
                </a:lnTo>
                <a:lnTo>
                  <a:pt x="2" y="514"/>
                </a:lnTo>
                <a:lnTo>
                  <a:pt x="2" y="518"/>
                </a:lnTo>
                <a:lnTo>
                  <a:pt x="2" y="518"/>
                </a:lnTo>
                <a:lnTo>
                  <a:pt x="0" y="529"/>
                </a:lnTo>
                <a:lnTo>
                  <a:pt x="9" y="532"/>
                </a:lnTo>
                <a:lnTo>
                  <a:pt x="3" y="530"/>
                </a:lnTo>
                <a:lnTo>
                  <a:pt x="2" y="537"/>
                </a:lnTo>
                <a:lnTo>
                  <a:pt x="6" y="544"/>
                </a:lnTo>
                <a:lnTo>
                  <a:pt x="10" y="548"/>
                </a:lnTo>
                <a:lnTo>
                  <a:pt x="17" y="550"/>
                </a:lnTo>
                <a:lnTo>
                  <a:pt x="22" y="550"/>
                </a:lnTo>
                <a:lnTo>
                  <a:pt x="25" y="548"/>
                </a:lnTo>
                <a:lnTo>
                  <a:pt x="29" y="551"/>
                </a:lnTo>
                <a:lnTo>
                  <a:pt x="36" y="554"/>
                </a:lnTo>
                <a:lnTo>
                  <a:pt x="49" y="553"/>
                </a:lnTo>
                <a:lnTo>
                  <a:pt x="62" y="553"/>
                </a:lnTo>
                <a:lnTo>
                  <a:pt x="73" y="548"/>
                </a:lnTo>
                <a:lnTo>
                  <a:pt x="78" y="547"/>
                </a:lnTo>
                <a:lnTo>
                  <a:pt x="75" y="546"/>
                </a:lnTo>
                <a:lnTo>
                  <a:pt x="73" y="543"/>
                </a:lnTo>
                <a:lnTo>
                  <a:pt x="71" y="542"/>
                </a:lnTo>
                <a:lnTo>
                  <a:pt x="61" y="540"/>
                </a:lnTo>
                <a:lnTo>
                  <a:pt x="54" y="536"/>
                </a:lnTo>
                <a:lnTo>
                  <a:pt x="54" y="535"/>
                </a:lnTo>
                <a:lnTo>
                  <a:pt x="53" y="535"/>
                </a:lnTo>
                <a:lnTo>
                  <a:pt x="50" y="533"/>
                </a:lnTo>
                <a:lnTo>
                  <a:pt x="49" y="533"/>
                </a:lnTo>
                <a:lnTo>
                  <a:pt x="47" y="532"/>
                </a:lnTo>
                <a:lnTo>
                  <a:pt x="47" y="532"/>
                </a:lnTo>
                <a:lnTo>
                  <a:pt x="46" y="530"/>
                </a:lnTo>
                <a:lnTo>
                  <a:pt x="44" y="529"/>
                </a:lnTo>
                <a:lnTo>
                  <a:pt x="38" y="532"/>
                </a:lnTo>
                <a:lnTo>
                  <a:pt x="47" y="528"/>
                </a:lnTo>
                <a:lnTo>
                  <a:pt x="47" y="526"/>
                </a:lnTo>
                <a:lnTo>
                  <a:pt x="43" y="519"/>
                </a:lnTo>
                <a:lnTo>
                  <a:pt x="42" y="518"/>
                </a:lnTo>
                <a:lnTo>
                  <a:pt x="40" y="515"/>
                </a:lnTo>
                <a:lnTo>
                  <a:pt x="49" y="514"/>
                </a:lnTo>
                <a:lnTo>
                  <a:pt x="50" y="513"/>
                </a:lnTo>
                <a:lnTo>
                  <a:pt x="64" y="485"/>
                </a:lnTo>
                <a:lnTo>
                  <a:pt x="72" y="466"/>
                </a:lnTo>
                <a:lnTo>
                  <a:pt x="75" y="496"/>
                </a:lnTo>
                <a:lnTo>
                  <a:pt x="80" y="515"/>
                </a:lnTo>
                <a:lnTo>
                  <a:pt x="82" y="517"/>
                </a:lnTo>
                <a:lnTo>
                  <a:pt x="80" y="519"/>
                </a:lnTo>
                <a:lnTo>
                  <a:pt x="80" y="528"/>
                </a:lnTo>
                <a:lnTo>
                  <a:pt x="82" y="528"/>
                </a:lnTo>
                <a:lnTo>
                  <a:pt x="82" y="529"/>
                </a:lnTo>
                <a:lnTo>
                  <a:pt x="86" y="536"/>
                </a:lnTo>
                <a:lnTo>
                  <a:pt x="89" y="539"/>
                </a:lnTo>
                <a:lnTo>
                  <a:pt x="94" y="540"/>
                </a:lnTo>
                <a:lnTo>
                  <a:pt x="104" y="539"/>
                </a:lnTo>
                <a:lnTo>
                  <a:pt x="105" y="533"/>
                </a:lnTo>
                <a:lnTo>
                  <a:pt x="108" y="533"/>
                </a:lnTo>
                <a:lnTo>
                  <a:pt x="118" y="539"/>
                </a:lnTo>
                <a:lnTo>
                  <a:pt x="120" y="540"/>
                </a:lnTo>
                <a:lnTo>
                  <a:pt x="133" y="542"/>
                </a:lnTo>
                <a:lnTo>
                  <a:pt x="145" y="540"/>
                </a:lnTo>
                <a:lnTo>
                  <a:pt x="151" y="539"/>
                </a:lnTo>
                <a:lnTo>
                  <a:pt x="158" y="537"/>
                </a:lnTo>
                <a:lnTo>
                  <a:pt x="158" y="536"/>
                </a:lnTo>
                <a:lnTo>
                  <a:pt x="156" y="536"/>
                </a:lnTo>
                <a:lnTo>
                  <a:pt x="155" y="533"/>
                </a:lnTo>
                <a:lnTo>
                  <a:pt x="152" y="532"/>
                </a:lnTo>
                <a:lnTo>
                  <a:pt x="151" y="532"/>
                </a:lnTo>
                <a:lnTo>
                  <a:pt x="149" y="530"/>
                </a:lnTo>
                <a:lnTo>
                  <a:pt x="147" y="529"/>
                </a:lnTo>
                <a:lnTo>
                  <a:pt x="144" y="529"/>
                </a:lnTo>
                <a:lnTo>
                  <a:pt x="143" y="529"/>
                </a:lnTo>
                <a:lnTo>
                  <a:pt x="143" y="529"/>
                </a:lnTo>
                <a:lnTo>
                  <a:pt x="140" y="528"/>
                </a:lnTo>
                <a:lnTo>
                  <a:pt x="137" y="528"/>
                </a:lnTo>
                <a:lnTo>
                  <a:pt x="136" y="528"/>
                </a:lnTo>
                <a:lnTo>
                  <a:pt x="133" y="526"/>
                </a:lnTo>
                <a:lnTo>
                  <a:pt x="133" y="526"/>
                </a:lnTo>
                <a:lnTo>
                  <a:pt x="129" y="524"/>
                </a:lnTo>
                <a:lnTo>
                  <a:pt x="125" y="518"/>
                </a:lnTo>
                <a:lnTo>
                  <a:pt x="125" y="517"/>
                </a:lnTo>
                <a:lnTo>
                  <a:pt x="123" y="513"/>
                </a:lnTo>
                <a:lnTo>
                  <a:pt x="120" y="508"/>
                </a:lnTo>
                <a:lnTo>
                  <a:pt x="119" y="508"/>
                </a:lnTo>
                <a:lnTo>
                  <a:pt x="116" y="506"/>
                </a:lnTo>
                <a:lnTo>
                  <a:pt x="116" y="504"/>
                </a:lnTo>
                <a:lnTo>
                  <a:pt x="120" y="504"/>
                </a:lnTo>
                <a:lnTo>
                  <a:pt x="123" y="500"/>
                </a:lnTo>
                <a:lnTo>
                  <a:pt x="122" y="495"/>
                </a:lnTo>
                <a:lnTo>
                  <a:pt x="119" y="489"/>
                </a:lnTo>
                <a:lnTo>
                  <a:pt x="118" y="486"/>
                </a:lnTo>
                <a:lnTo>
                  <a:pt x="123" y="437"/>
                </a:lnTo>
                <a:lnTo>
                  <a:pt x="123" y="424"/>
                </a:lnTo>
                <a:lnTo>
                  <a:pt x="122" y="405"/>
                </a:lnTo>
                <a:lnTo>
                  <a:pt x="122" y="363"/>
                </a:lnTo>
                <a:lnTo>
                  <a:pt x="123" y="331"/>
                </a:lnTo>
                <a:lnTo>
                  <a:pt x="123" y="326"/>
                </a:lnTo>
                <a:lnTo>
                  <a:pt x="122" y="323"/>
                </a:lnTo>
                <a:lnTo>
                  <a:pt x="122" y="315"/>
                </a:lnTo>
                <a:lnTo>
                  <a:pt x="140" y="305"/>
                </a:lnTo>
                <a:lnTo>
                  <a:pt x="138" y="291"/>
                </a:lnTo>
                <a:lnTo>
                  <a:pt x="136" y="269"/>
                </a:lnTo>
                <a:lnTo>
                  <a:pt x="144" y="242"/>
                </a:lnTo>
                <a:lnTo>
                  <a:pt x="145" y="240"/>
                </a:lnTo>
                <a:lnTo>
                  <a:pt x="136" y="213"/>
                </a:lnTo>
                <a:lnTo>
                  <a:pt x="129" y="196"/>
                </a:lnTo>
                <a:lnTo>
                  <a:pt x="130" y="188"/>
                </a:lnTo>
                <a:lnTo>
                  <a:pt x="132" y="168"/>
                </a:lnTo>
                <a:lnTo>
                  <a:pt x="130" y="161"/>
                </a:lnTo>
                <a:lnTo>
                  <a:pt x="127" y="152"/>
                </a:lnTo>
                <a:lnTo>
                  <a:pt x="132" y="149"/>
                </a:lnTo>
                <a:lnTo>
                  <a:pt x="134" y="146"/>
                </a:lnTo>
                <a:lnTo>
                  <a:pt x="143" y="142"/>
                </a:lnTo>
                <a:lnTo>
                  <a:pt x="147" y="138"/>
                </a:lnTo>
                <a:lnTo>
                  <a:pt x="161" y="128"/>
                </a:lnTo>
                <a:lnTo>
                  <a:pt x="162" y="126"/>
                </a:lnTo>
                <a:lnTo>
                  <a:pt x="166" y="121"/>
                </a:lnTo>
                <a:lnTo>
                  <a:pt x="173" y="109"/>
                </a:lnTo>
                <a:lnTo>
                  <a:pt x="181" y="97"/>
                </a:lnTo>
                <a:lnTo>
                  <a:pt x="176" y="106"/>
                </a:lnTo>
                <a:lnTo>
                  <a:pt x="176" y="108"/>
                </a:lnTo>
                <a:lnTo>
                  <a:pt x="185" y="127"/>
                </a:lnTo>
                <a:lnTo>
                  <a:pt x="191" y="134"/>
                </a:lnTo>
                <a:lnTo>
                  <a:pt x="191" y="135"/>
                </a:lnTo>
                <a:lnTo>
                  <a:pt x="192" y="137"/>
                </a:lnTo>
                <a:lnTo>
                  <a:pt x="195" y="138"/>
                </a:lnTo>
                <a:lnTo>
                  <a:pt x="198" y="139"/>
                </a:lnTo>
                <a:lnTo>
                  <a:pt x="199" y="142"/>
                </a:lnTo>
                <a:lnTo>
                  <a:pt x="202" y="144"/>
                </a:lnTo>
                <a:lnTo>
                  <a:pt x="203" y="144"/>
                </a:lnTo>
                <a:lnTo>
                  <a:pt x="205" y="145"/>
                </a:lnTo>
                <a:lnTo>
                  <a:pt x="206" y="146"/>
                </a:lnTo>
                <a:lnTo>
                  <a:pt x="209" y="149"/>
                </a:lnTo>
                <a:lnTo>
                  <a:pt x="212" y="150"/>
                </a:lnTo>
                <a:lnTo>
                  <a:pt x="213" y="152"/>
                </a:lnTo>
                <a:lnTo>
                  <a:pt x="213" y="152"/>
                </a:lnTo>
                <a:lnTo>
                  <a:pt x="228" y="166"/>
                </a:lnTo>
                <a:lnTo>
                  <a:pt x="246" y="175"/>
                </a:lnTo>
                <a:lnTo>
                  <a:pt x="245" y="181"/>
                </a:lnTo>
                <a:lnTo>
                  <a:pt x="243" y="197"/>
                </a:lnTo>
                <a:lnTo>
                  <a:pt x="242" y="222"/>
                </a:lnTo>
                <a:lnTo>
                  <a:pt x="241" y="225"/>
                </a:lnTo>
                <a:lnTo>
                  <a:pt x="237" y="232"/>
                </a:lnTo>
                <a:lnTo>
                  <a:pt x="235" y="235"/>
                </a:lnTo>
                <a:lnTo>
                  <a:pt x="238" y="236"/>
                </a:lnTo>
                <a:lnTo>
                  <a:pt x="231" y="255"/>
                </a:lnTo>
                <a:lnTo>
                  <a:pt x="234" y="257"/>
                </a:lnTo>
                <a:lnTo>
                  <a:pt x="238" y="264"/>
                </a:lnTo>
                <a:lnTo>
                  <a:pt x="241" y="265"/>
                </a:lnTo>
                <a:lnTo>
                  <a:pt x="241" y="265"/>
                </a:lnTo>
                <a:lnTo>
                  <a:pt x="241" y="272"/>
                </a:lnTo>
                <a:lnTo>
                  <a:pt x="239" y="286"/>
                </a:lnTo>
                <a:lnTo>
                  <a:pt x="238" y="301"/>
                </a:lnTo>
                <a:lnTo>
                  <a:pt x="237" y="319"/>
                </a:lnTo>
                <a:lnTo>
                  <a:pt x="238" y="340"/>
                </a:lnTo>
                <a:lnTo>
                  <a:pt x="239" y="362"/>
                </a:lnTo>
                <a:lnTo>
                  <a:pt x="241" y="369"/>
                </a:lnTo>
                <a:lnTo>
                  <a:pt x="239" y="373"/>
                </a:lnTo>
                <a:lnTo>
                  <a:pt x="241" y="373"/>
                </a:lnTo>
                <a:lnTo>
                  <a:pt x="241" y="373"/>
                </a:lnTo>
                <a:lnTo>
                  <a:pt x="242" y="374"/>
                </a:lnTo>
                <a:lnTo>
                  <a:pt x="242" y="374"/>
                </a:lnTo>
                <a:lnTo>
                  <a:pt x="245" y="374"/>
                </a:lnTo>
                <a:lnTo>
                  <a:pt x="243" y="374"/>
                </a:lnTo>
                <a:lnTo>
                  <a:pt x="246" y="392"/>
                </a:lnTo>
                <a:lnTo>
                  <a:pt x="248" y="406"/>
                </a:lnTo>
                <a:lnTo>
                  <a:pt x="253" y="416"/>
                </a:lnTo>
                <a:lnTo>
                  <a:pt x="259" y="420"/>
                </a:lnTo>
                <a:lnTo>
                  <a:pt x="268" y="439"/>
                </a:lnTo>
                <a:lnTo>
                  <a:pt x="272" y="448"/>
                </a:lnTo>
                <a:lnTo>
                  <a:pt x="272" y="464"/>
                </a:lnTo>
                <a:lnTo>
                  <a:pt x="274" y="490"/>
                </a:lnTo>
                <a:lnTo>
                  <a:pt x="272" y="507"/>
                </a:lnTo>
                <a:lnTo>
                  <a:pt x="267" y="521"/>
                </a:lnTo>
                <a:lnTo>
                  <a:pt x="260" y="529"/>
                </a:lnTo>
                <a:lnTo>
                  <a:pt x="259" y="529"/>
                </a:lnTo>
                <a:lnTo>
                  <a:pt x="259" y="530"/>
                </a:lnTo>
                <a:lnTo>
                  <a:pt x="257" y="532"/>
                </a:lnTo>
                <a:lnTo>
                  <a:pt x="256" y="533"/>
                </a:lnTo>
                <a:lnTo>
                  <a:pt x="255" y="535"/>
                </a:lnTo>
                <a:lnTo>
                  <a:pt x="257" y="536"/>
                </a:lnTo>
                <a:lnTo>
                  <a:pt x="255" y="535"/>
                </a:lnTo>
                <a:lnTo>
                  <a:pt x="250" y="537"/>
                </a:lnTo>
                <a:lnTo>
                  <a:pt x="245" y="540"/>
                </a:lnTo>
                <a:lnTo>
                  <a:pt x="239" y="542"/>
                </a:lnTo>
                <a:lnTo>
                  <a:pt x="237" y="543"/>
                </a:lnTo>
                <a:lnTo>
                  <a:pt x="238" y="547"/>
                </a:lnTo>
                <a:lnTo>
                  <a:pt x="239" y="554"/>
                </a:lnTo>
                <a:lnTo>
                  <a:pt x="248" y="558"/>
                </a:lnTo>
                <a:lnTo>
                  <a:pt x="248" y="558"/>
                </a:lnTo>
                <a:lnTo>
                  <a:pt x="250" y="558"/>
                </a:lnTo>
                <a:lnTo>
                  <a:pt x="253" y="558"/>
                </a:lnTo>
                <a:lnTo>
                  <a:pt x="256" y="558"/>
                </a:lnTo>
                <a:lnTo>
                  <a:pt x="257" y="558"/>
                </a:lnTo>
                <a:lnTo>
                  <a:pt x="259" y="558"/>
                </a:lnTo>
                <a:lnTo>
                  <a:pt x="260" y="558"/>
                </a:lnTo>
                <a:lnTo>
                  <a:pt x="263" y="558"/>
                </a:lnTo>
                <a:lnTo>
                  <a:pt x="266" y="558"/>
                </a:lnTo>
                <a:lnTo>
                  <a:pt x="268" y="558"/>
                </a:lnTo>
                <a:lnTo>
                  <a:pt x="270" y="558"/>
                </a:lnTo>
                <a:lnTo>
                  <a:pt x="275" y="557"/>
                </a:lnTo>
                <a:lnTo>
                  <a:pt x="277" y="550"/>
                </a:lnTo>
                <a:lnTo>
                  <a:pt x="281" y="540"/>
                </a:lnTo>
                <a:lnTo>
                  <a:pt x="286" y="535"/>
                </a:lnTo>
                <a:lnTo>
                  <a:pt x="292" y="532"/>
                </a:lnTo>
                <a:lnTo>
                  <a:pt x="295" y="533"/>
                </a:lnTo>
                <a:lnTo>
                  <a:pt x="293" y="550"/>
                </a:lnTo>
                <a:lnTo>
                  <a:pt x="292" y="555"/>
                </a:lnTo>
                <a:lnTo>
                  <a:pt x="293" y="557"/>
                </a:lnTo>
                <a:lnTo>
                  <a:pt x="297" y="555"/>
                </a:lnTo>
                <a:lnTo>
                  <a:pt x="299" y="537"/>
                </a:lnTo>
                <a:lnTo>
                  <a:pt x="303" y="525"/>
                </a:lnTo>
                <a:lnTo>
                  <a:pt x="303" y="522"/>
                </a:lnTo>
                <a:lnTo>
                  <a:pt x="300" y="514"/>
                </a:lnTo>
                <a:lnTo>
                  <a:pt x="296" y="510"/>
                </a:lnTo>
                <a:lnTo>
                  <a:pt x="289" y="517"/>
                </a:lnTo>
                <a:lnTo>
                  <a:pt x="296" y="511"/>
                </a:lnTo>
                <a:lnTo>
                  <a:pt x="295" y="508"/>
                </a:lnTo>
                <a:lnTo>
                  <a:pt x="295" y="495"/>
                </a:lnTo>
                <a:lnTo>
                  <a:pt x="297" y="485"/>
                </a:lnTo>
                <a:lnTo>
                  <a:pt x="303" y="500"/>
                </a:lnTo>
                <a:lnTo>
                  <a:pt x="308" y="515"/>
                </a:lnTo>
                <a:lnTo>
                  <a:pt x="308" y="518"/>
                </a:lnTo>
                <a:lnTo>
                  <a:pt x="306" y="526"/>
                </a:lnTo>
                <a:lnTo>
                  <a:pt x="306" y="528"/>
                </a:lnTo>
                <a:lnTo>
                  <a:pt x="306" y="529"/>
                </a:lnTo>
                <a:lnTo>
                  <a:pt x="304" y="532"/>
                </a:lnTo>
                <a:lnTo>
                  <a:pt x="304" y="533"/>
                </a:lnTo>
                <a:lnTo>
                  <a:pt x="304" y="535"/>
                </a:lnTo>
                <a:lnTo>
                  <a:pt x="304" y="536"/>
                </a:lnTo>
                <a:lnTo>
                  <a:pt x="306" y="537"/>
                </a:lnTo>
                <a:lnTo>
                  <a:pt x="306" y="539"/>
                </a:lnTo>
                <a:lnTo>
                  <a:pt x="311" y="540"/>
                </a:lnTo>
                <a:lnTo>
                  <a:pt x="311" y="542"/>
                </a:lnTo>
                <a:lnTo>
                  <a:pt x="313" y="542"/>
                </a:lnTo>
                <a:lnTo>
                  <a:pt x="313" y="543"/>
                </a:lnTo>
                <a:lnTo>
                  <a:pt x="314" y="543"/>
                </a:lnTo>
                <a:lnTo>
                  <a:pt x="315" y="543"/>
                </a:lnTo>
                <a:lnTo>
                  <a:pt x="317" y="542"/>
                </a:lnTo>
                <a:lnTo>
                  <a:pt x="319" y="539"/>
                </a:lnTo>
                <a:lnTo>
                  <a:pt x="322" y="537"/>
                </a:lnTo>
                <a:lnTo>
                  <a:pt x="325" y="535"/>
                </a:lnTo>
                <a:lnTo>
                  <a:pt x="328" y="533"/>
                </a:lnTo>
                <a:lnTo>
                  <a:pt x="329" y="532"/>
                </a:lnTo>
                <a:lnTo>
                  <a:pt x="331" y="532"/>
                </a:lnTo>
                <a:lnTo>
                  <a:pt x="335" y="522"/>
                </a:lnTo>
                <a:lnTo>
                  <a:pt x="331" y="514"/>
                </a:lnTo>
                <a:lnTo>
                  <a:pt x="328" y="507"/>
                </a:lnTo>
                <a:lnTo>
                  <a:pt x="331" y="499"/>
                </a:lnTo>
                <a:lnTo>
                  <a:pt x="333" y="495"/>
                </a:lnTo>
                <a:lnTo>
                  <a:pt x="340" y="497"/>
                </a:lnTo>
                <a:lnTo>
                  <a:pt x="347" y="501"/>
                </a:lnTo>
                <a:lnTo>
                  <a:pt x="348" y="499"/>
                </a:lnTo>
                <a:lnTo>
                  <a:pt x="343" y="495"/>
                </a:lnTo>
                <a:lnTo>
                  <a:pt x="339" y="488"/>
                </a:lnTo>
                <a:lnTo>
                  <a:pt x="332" y="482"/>
                </a:lnTo>
                <a:lnTo>
                  <a:pt x="332" y="479"/>
                </a:lnTo>
                <a:lnTo>
                  <a:pt x="326" y="479"/>
                </a:lnTo>
                <a:lnTo>
                  <a:pt x="321" y="479"/>
                </a:lnTo>
                <a:lnTo>
                  <a:pt x="319" y="481"/>
                </a:lnTo>
                <a:lnTo>
                  <a:pt x="318" y="479"/>
                </a:lnTo>
                <a:lnTo>
                  <a:pt x="310" y="467"/>
                </a:lnTo>
                <a:lnTo>
                  <a:pt x="304" y="452"/>
                </a:lnTo>
                <a:lnTo>
                  <a:pt x="303" y="427"/>
                </a:lnTo>
                <a:lnTo>
                  <a:pt x="299" y="409"/>
                </a:lnTo>
                <a:lnTo>
                  <a:pt x="297" y="396"/>
                </a:lnTo>
                <a:lnTo>
                  <a:pt x="300" y="380"/>
                </a:lnTo>
                <a:lnTo>
                  <a:pt x="300" y="374"/>
                </a:lnTo>
                <a:lnTo>
                  <a:pt x="289" y="377"/>
                </a:lnTo>
                <a:lnTo>
                  <a:pt x="301" y="374"/>
                </a:lnTo>
                <a:lnTo>
                  <a:pt x="314" y="372"/>
                </a:lnTo>
                <a:lnTo>
                  <a:pt x="315" y="373"/>
                </a:lnTo>
                <a:lnTo>
                  <a:pt x="317" y="362"/>
                </a:lnTo>
                <a:lnTo>
                  <a:pt x="318" y="333"/>
                </a:lnTo>
                <a:lnTo>
                  <a:pt x="318" y="320"/>
                </a:lnTo>
                <a:lnTo>
                  <a:pt x="319" y="302"/>
                </a:lnTo>
                <a:lnTo>
                  <a:pt x="318" y="282"/>
                </a:lnTo>
                <a:lnTo>
                  <a:pt x="317" y="276"/>
                </a:lnTo>
                <a:lnTo>
                  <a:pt x="317" y="276"/>
                </a:lnTo>
                <a:lnTo>
                  <a:pt x="297" y="273"/>
                </a:lnTo>
                <a:lnTo>
                  <a:pt x="318" y="276"/>
                </a:lnTo>
                <a:lnTo>
                  <a:pt x="317" y="267"/>
                </a:lnTo>
                <a:lnTo>
                  <a:pt x="317" y="258"/>
                </a:lnTo>
                <a:lnTo>
                  <a:pt x="315" y="254"/>
                </a:lnTo>
                <a:lnTo>
                  <a:pt x="315" y="239"/>
                </a:lnTo>
                <a:lnTo>
                  <a:pt x="313" y="236"/>
                </a:lnTo>
                <a:lnTo>
                  <a:pt x="317" y="231"/>
                </a:lnTo>
                <a:lnTo>
                  <a:pt x="321" y="225"/>
                </a:lnTo>
                <a:lnTo>
                  <a:pt x="322" y="224"/>
                </a:lnTo>
                <a:lnTo>
                  <a:pt x="322" y="215"/>
                </a:lnTo>
                <a:lnTo>
                  <a:pt x="326" y="211"/>
                </a:lnTo>
                <a:lnTo>
                  <a:pt x="328" y="213"/>
                </a:lnTo>
                <a:lnTo>
                  <a:pt x="328" y="215"/>
                </a:lnTo>
                <a:lnTo>
                  <a:pt x="329" y="226"/>
                </a:lnTo>
                <a:lnTo>
                  <a:pt x="335" y="243"/>
                </a:lnTo>
                <a:lnTo>
                  <a:pt x="339" y="265"/>
                </a:lnTo>
                <a:lnTo>
                  <a:pt x="343" y="282"/>
                </a:lnTo>
                <a:lnTo>
                  <a:pt x="348" y="302"/>
                </a:lnTo>
                <a:lnTo>
                  <a:pt x="350" y="304"/>
                </a:lnTo>
                <a:lnTo>
                  <a:pt x="351" y="307"/>
                </a:lnTo>
                <a:lnTo>
                  <a:pt x="351" y="309"/>
                </a:lnTo>
                <a:lnTo>
                  <a:pt x="354" y="308"/>
                </a:lnTo>
                <a:lnTo>
                  <a:pt x="355" y="307"/>
                </a:lnTo>
                <a:lnTo>
                  <a:pt x="358" y="308"/>
                </a:lnTo>
                <a:lnTo>
                  <a:pt x="365" y="309"/>
                </a:lnTo>
                <a:lnTo>
                  <a:pt x="368" y="309"/>
                </a:lnTo>
                <a:lnTo>
                  <a:pt x="368" y="309"/>
                </a:lnTo>
                <a:lnTo>
                  <a:pt x="368" y="313"/>
                </a:lnTo>
                <a:lnTo>
                  <a:pt x="369" y="318"/>
                </a:lnTo>
                <a:lnTo>
                  <a:pt x="369" y="318"/>
                </a:lnTo>
                <a:lnTo>
                  <a:pt x="369" y="322"/>
                </a:lnTo>
                <a:lnTo>
                  <a:pt x="371" y="323"/>
                </a:lnTo>
                <a:lnTo>
                  <a:pt x="369" y="325"/>
                </a:lnTo>
                <a:lnTo>
                  <a:pt x="372" y="326"/>
                </a:lnTo>
                <a:lnTo>
                  <a:pt x="375" y="320"/>
                </a:lnTo>
                <a:lnTo>
                  <a:pt x="377" y="319"/>
                </a:lnTo>
                <a:lnTo>
                  <a:pt x="379" y="312"/>
                </a:lnTo>
                <a:lnTo>
                  <a:pt x="379" y="307"/>
                </a:lnTo>
                <a:lnTo>
                  <a:pt x="380" y="309"/>
                </a:lnTo>
                <a:lnTo>
                  <a:pt x="380" y="312"/>
                </a:lnTo>
                <a:lnTo>
                  <a:pt x="380" y="318"/>
                </a:lnTo>
                <a:lnTo>
                  <a:pt x="380" y="319"/>
                </a:lnTo>
                <a:lnTo>
                  <a:pt x="382" y="319"/>
                </a:lnTo>
                <a:lnTo>
                  <a:pt x="384" y="312"/>
                </a:lnTo>
                <a:lnTo>
                  <a:pt x="383" y="307"/>
                </a:lnTo>
                <a:close/>
                <a:moveTo>
                  <a:pt x="104" y="65"/>
                </a:moveTo>
                <a:lnTo>
                  <a:pt x="107" y="69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close/>
                <a:moveTo>
                  <a:pt x="179" y="74"/>
                </a:moveTo>
                <a:lnTo>
                  <a:pt x="181" y="76"/>
                </a:lnTo>
                <a:lnTo>
                  <a:pt x="185" y="79"/>
                </a:lnTo>
                <a:lnTo>
                  <a:pt x="179" y="74"/>
                </a:lnTo>
                <a:close/>
                <a:moveTo>
                  <a:pt x="256" y="377"/>
                </a:moveTo>
                <a:lnTo>
                  <a:pt x="255" y="377"/>
                </a:lnTo>
                <a:lnTo>
                  <a:pt x="256" y="377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lnTo>
                  <a:pt x="315" y="131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close/>
                <a:moveTo>
                  <a:pt x="245" y="374"/>
                </a:moveTo>
                <a:lnTo>
                  <a:pt x="246" y="376"/>
                </a:lnTo>
                <a:lnTo>
                  <a:pt x="245" y="374"/>
                </a:lnTo>
                <a:close/>
                <a:moveTo>
                  <a:pt x="246" y="376"/>
                </a:moveTo>
                <a:lnTo>
                  <a:pt x="249" y="376"/>
                </a:lnTo>
                <a:lnTo>
                  <a:pt x="246" y="376"/>
                </a:lnTo>
                <a:close/>
                <a:moveTo>
                  <a:pt x="252" y="377"/>
                </a:moveTo>
                <a:lnTo>
                  <a:pt x="249" y="376"/>
                </a:lnTo>
                <a:lnTo>
                  <a:pt x="252" y="377"/>
                </a:lnTo>
                <a:close/>
                <a:moveTo>
                  <a:pt x="252" y="377"/>
                </a:moveTo>
                <a:lnTo>
                  <a:pt x="253" y="377"/>
                </a:lnTo>
                <a:lnTo>
                  <a:pt x="252" y="377"/>
                </a:lnTo>
                <a:close/>
                <a:moveTo>
                  <a:pt x="256" y="377"/>
                </a:moveTo>
                <a:lnTo>
                  <a:pt x="256" y="378"/>
                </a:lnTo>
                <a:lnTo>
                  <a:pt x="256" y="377"/>
                </a:lnTo>
                <a:close/>
              </a:path>
            </a:pathLst>
          </a:custGeom>
          <a:solidFill>
            <a:schemeClr val="accent1"/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917225" y="3484587"/>
            <a:ext cx="2298314" cy="1200329"/>
          </a:xfrm>
          <a:prstGeom prst="rect">
            <a:avLst/>
          </a:prstGeom>
          <a:solidFill>
            <a:srgbClr val="FFFF66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rgbClr val="C00000"/>
                </a:solidFill>
              </a:rPr>
              <a:t>Start:</a:t>
            </a:r>
            <a:br>
              <a:rPr lang="de-DE" sz="3600" b="1" dirty="0" smtClean="0">
                <a:solidFill>
                  <a:srgbClr val="C00000"/>
                </a:solidFill>
              </a:rPr>
            </a:br>
            <a:r>
              <a:rPr lang="de-DE" sz="3600" b="1" dirty="0" smtClean="0">
                <a:solidFill>
                  <a:srgbClr val="C00000"/>
                </a:solidFill>
              </a:rPr>
              <a:t>Mai 2013</a:t>
            </a:r>
            <a:endParaRPr lang="de-DE" sz="36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D:\#-data-sss\#TCE\Ordner\amentmappe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05" y="463980"/>
            <a:ext cx="4357506" cy="43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08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9" grpId="0"/>
      <p:bldP spid="60" grpId="0" animBg="1"/>
      <p:bldP spid="3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3808602" y="1859172"/>
            <a:ext cx="5374008" cy="2321562"/>
            <a:chOff x="497935" y="1861425"/>
            <a:chExt cx="5374008" cy="2321562"/>
          </a:xfrm>
        </p:grpSpPr>
        <p:grpSp>
          <p:nvGrpSpPr>
            <p:cNvPr id="200" name="Gruppieren 199"/>
            <p:cNvGrpSpPr/>
            <p:nvPr/>
          </p:nvGrpSpPr>
          <p:grpSpPr bwMode="gray">
            <a:xfrm>
              <a:off x="5162871" y="1861425"/>
              <a:ext cx="709072" cy="1324229"/>
              <a:chOff x="-1540332" y="2959997"/>
              <a:chExt cx="709072" cy="1324229"/>
            </a:xfrm>
          </p:grpSpPr>
          <p:sp>
            <p:nvSpPr>
              <p:cNvPr id="201" name="Ellipse 20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2" name="Gruppieren 20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0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5" name="Gruppieren 204"/>
            <p:cNvGrpSpPr/>
            <p:nvPr/>
          </p:nvGrpSpPr>
          <p:grpSpPr bwMode="gray">
            <a:xfrm>
              <a:off x="497935" y="1861425"/>
              <a:ext cx="709072" cy="1345632"/>
              <a:chOff x="-3287604" y="3530125"/>
              <a:chExt cx="709072" cy="1345632"/>
            </a:xfrm>
          </p:grpSpPr>
          <p:sp>
            <p:nvSpPr>
              <p:cNvPr id="206" name="Ellipse 20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7" name="Gruppieren 20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0" name="Gruppieren 209"/>
            <p:cNvGrpSpPr/>
            <p:nvPr/>
          </p:nvGrpSpPr>
          <p:grpSpPr bwMode="gray">
            <a:xfrm>
              <a:off x="1398184" y="1861425"/>
              <a:ext cx="709072" cy="1324229"/>
              <a:chOff x="-1540332" y="2959997"/>
              <a:chExt cx="709072" cy="1324229"/>
            </a:xfrm>
          </p:grpSpPr>
          <p:sp>
            <p:nvSpPr>
              <p:cNvPr id="211" name="Ellipse 21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2" name="Gruppieren 21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1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5" name="Gruppieren 214"/>
            <p:cNvGrpSpPr/>
            <p:nvPr/>
          </p:nvGrpSpPr>
          <p:grpSpPr bwMode="gray">
            <a:xfrm>
              <a:off x="2966796" y="1861425"/>
              <a:ext cx="709072" cy="1345632"/>
              <a:chOff x="-3287604" y="3530125"/>
              <a:chExt cx="709072" cy="1345632"/>
            </a:xfrm>
          </p:grpSpPr>
          <p:sp>
            <p:nvSpPr>
              <p:cNvPr id="216" name="Ellipse 21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7" name="Gruppieren 21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0" name="Gruppieren 219"/>
            <p:cNvGrpSpPr/>
            <p:nvPr/>
          </p:nvGrpSpPr>
          <p:grpSpPr bwMode="gray">
            <a:xfrm>
              <a:off x="4089581" y="1861425"/>
              <a:ext cx="709072" cy="1345632"/>
              <a:chOff x="-3287604" y="3530125"/>
              <a:chExt cx="709072" cy="1345632"/>
            </a:xfrm>
          </p:grpSpPr>
          <p:sp>
            <p:nvSpPr>
              <p:cNvPr id="221" name="Ellipse 220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2" name="Gruppieren 221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2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5" name="Gruppieren 224"/>
            <p:cNvGrpSpPr/>
            <p:nvPr/>
          </p:nvGrpSpPr>
          <p:grpSpPr bwMode="gray">
            <a:xfrm>
              <a:off x="715399" y="1861425"/>
              <a:ext cx="803988" cy="1519814"/>
              <a:chOff x="-1597425" y="2048213"/>
              <a:chExt cx="803988" cy="1519814"/>
            </a:xfrm>
          </p:grpSpPr>
          <p:sp>
            <p:nvSpPr>
              <p:cNvPr id="226" name="Ellipse 225"/>
              <p:cNvSpPr/>
              <p:nvPr/>
            </p:nvSpPr>
            <p:spPr bwMode="gray">
              <a:xfrm>
                <a:off x="-1597425" y="3200329"/>
                <a:ext cx="803988" cy="36769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7" name="Gruppieren 226"/>
              <p:cNvGrpSpPr>
                <a:grpSpLocks noChangeAspect="1"/>
              </p:cNvGrpSpPr>
              <p:nvPr/>
            </p:nvGrpSpPr>
            <p:grpSpPr bwMode="gray">
              <a:xfrm>
                <a:off x="-1501668" y="2048213"/>
                <a:ext cx="521758" cy="144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2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0" name="Gruppieren 229"/>
            <p:cNvGrpSpPr/>
            <p:nvPr/>
          </p:nvGrpSpPr>
          <p:grpSpPr bwMode="gray">
            <a:xfrm>
              <a:off x="4613770" y="1861425"/>
              <a:ext cx="991848" cy="1532890"/>
              <a:chOff x="4613770" y="1861425"/>
              <a:chExt cx="991848" cy="1532890"/>
            </a:xfrm>
          </p:grpSpPr>
          <p:sp>
            <p:nvSpPr>
              <p:cNvPr id="231" name="Ellipse 230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2" name="Gruppieren 231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5" name="Gruppieren 234"/>
            <p:cNvGrpSpPr/>
            <p:nvPr/>
          </p:nvGrpSpPr>
          <p:grpSpPr bwMode="gray">
            <a:xfrm>
              <a:off x="2209331" y="1861425"/>
              <a:ext cx="991848" cy="1532890"/>
              <a:chOff x="4613770" y="1861425"/>
              <a:chExt cx="991848" cy="1532890"/>
            </a:xfrm>
          </p:grpSpPr>
          <p:sp>
            <p:nvSpPr>
              <p:cNvPr id="236" name="Ellipse 235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7" name="Gruppieren 236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0" name="Gruppieren 239"/>
            <p:cNvGrpSpPr/>
            <p:nvPr/>
          </p:nvGrpSpPr>
          <p:grpSpPr bwMode="gray">
            <a:xfrm>
              <a:off x="1499626" y="1861425"/>
              <a:ext cx="991848" cy="1532890"/>
              <a:chOff x="1499626" y="1861425"/>
              <a:chExt cx="991848" cy="1532890"/>
            </a:xfrm>
          </p:grpSpPr>
          <p:sp>
            <p:nvSpPr>
              <p:cNvPr id="241" name="Ellipse 240"/>
              <p:cNvSpPr/>
              <p:nvPr/>
            </p:nvSpPr>
            <p:spPr bwMode="gray">
              <a:xfrm>
                <a:off x="1499626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2" name="Gruppieren 241"/>
              <p:cNvGrpSpPr>
                <a:grpSpLocks noChangeAspect="1"/>
              </p:cNvGrpSpPr>
              <p:nvPr/>
            </p:nvGrpSpPr>
            <p:grpSpPr bwMode="gray">
              <a:xfrm>
                <a:off x="1598425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4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5" name="Gruppieren 244"/>
            <p:cNvGrpSpPr/>
            <p:nvPr/>
          </p:nvGrpSpPr>
          <p:grpSpPr bwMode="gray">
            <a:xfrm>
              <a:off x="1826374" y="1861425"/>
              <a:ext cx="915250" cy="1900261"/>
              <a:chOff x="1826374" y="1861425"/>
              <a:chExt cx="915250" cy="1900261"/>
            </a:xfrm>
          </p:grpSpPr>
          <p:sp>
            <p:nvSpPr>
              <p:cNvPr id="246" name="Ellipse 245"/>
              <p:cNvSpPr/>
              <p:nvPr/>
            </p:nvSpPr>
            <p:spPr bwMode="gray">
              <a:xfrm>
                <a:off x="1826374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7" name="Gruppieren 246"/>
              <p:cNvGrpSpPr>
                <a:grpSpLocks noChangeAspect="1"/>
              </p:cNvGrpSpPr>
              <p:nvPr/>
            </p:nvGrpSpPr>
            <p:grpSpPr bwMode="gray">
              <a:xfrm>
                <a:off x="2003181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4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0" name="Gruppieren 249"/>
            <p:cNvGrpSpPr/>
            <p:nvPr/>
          </p:nvGrpSpPr>
          <p:grpSpPr bwMode="gray">
            <a:xfrm>
              <a:off x="4377643" y="1861425"/>
              <a:ext cx="915250" cy="1900261"/>
              <a:chOff x="4377643" y="1861425"/>
              <a:chExt cx="915250" cy="1900261"/>
            </a:xfrm>
          </p:grpSpPr>
          <p:sp>
            <p:nvSpPr>
              <p:cNvPr id="251" name="Ellipse 250"/>
              <p:cNvSpPr/>
              <p:nvPr/>
            </p:nvSpPr>
            <p:spPr bwMode="gray">
              <a:xfrm>
                <a:off x="4377643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2" name="Gruppieren 251"/>
              <p:cNvGrpSpPr>
                <a:grpSpLocks noChangeAspect="1"/>
              </p:cNvGrpSpPr>
              <p:nvPr/>
            </p:nvGrpSpPr>
            <p:grpSpPr bwMode="gray">
              <a:xfrm>
                <a:off x="4452850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5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5" name="Gruppieren 254"/>
            <p:cNvGrpSpPr/>
            <p:nvPr/>
          </p:nvGrpSpPr>
          <p:grpSpPr bwMode="gray">
            <a:xfrm>
              <a:off x="3108352" y="1861425"/>
              <a:ext cx="1129110" cy="1915149"/>
              <a:chOff x="3108352" y="1861425"/>
              <a:chExt cx="1129110" cy="1915149"/>
            </a:xfrm>
          </p:grpSpPr>
          <p:sp>
            <p:nvSpPr>
              <p:cNvPr id="256" name="Ellipse 255"/>
              <p:cNvSpPr/>
              <p:nvPr/>
            </p:nvSpPr>
            <p:spPr bwMode="gray">
              <a:xfrm>
                <a:off x="3108352" y="3303650"/>
                <a:ext cx="1129110" cy="47292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7" name="Gruppieren 256"/>
              <p:cNvGrpSpPr>
                <a:grpSpLocks noChangeAspect="1"/>
              </p:cNvGrpSpPr>
              <p:nvPr/>
            </p:nvGrpSpPr>
            <p:grpSpPr bwMode="gray">
              <a:xfrm>
                <a:off x="3326104" y="1861425"/>
                <a:ext cx="784168" cy="1800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5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000" h="180000"/>
                  <a:bevelB w="180000" h="180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0" name="Gruppieren 259"/>
            <p:cNvGrpSpPr/>
            <p:nvPr/>
          </p:nvGrpSpPr>
          <p:grpSpPr bwMode="gray">
            <a:xfrm>
              <a:off x="944198" y="1861425"/>
              <a:ext cx="1053950" cy="2248676"/>
              <a:chOff x="944198" y="1861425"/>
              <a:chExt cx="1053950" cy="2248676"/>
            </a:xfrm>
          </p:grpSpPr>
          <p:sp>
            <p:nvSpPr>
              <p:cNvPr id="261" name="Ellipse 260"/>
              <p:cNvSpPr/>
              <p:nvPr/>
            </p:nvSpPr>
            <p:spPr bwMode="gray">
              <a:xfrm>
                <a:off x="944198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2" name="Gruppieren 261"/>
              <p:cNvGrpSpPr>
                <a:grpSpLocks noChangeAspect="1"/>
              </p:cNvGrpSpPr>
              <p:nvPr/>
            </p:nvGrpSpPr>
            <p:grpSpPr bwMode="gray">
              <a:xfrm>
                <a:off x="1116395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5" name="Gruppieren 264"/>
            <p:cNvGrpSpPr/>
            <p:nvPr/>
          </p:nvGrpSpPr>
          <p:grpSpPr bwMode="gray">
            <a:xfrm>
              <a:off x="2569013" y="1861425"/>
              <a:ext cx="1053950" cy="2248676"/>
              <a:chOff x="2569013" y="1861425"/>
              <a:chExt cx="1053950" cy="2248676"/>
            </a:xfrm>
          </p:grpSpPr>
          <p:sp>
            <p:nvSpPr>
              <p:cNvPr id="266" name="Ellipse 265"/>
              <p:cNvSpPr/>
              <p:nvPr/>
            </p:nvSpPr>
            <p:spPr bwMode="gray">
              <a:xfrm>
                <a:off x="2569013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7" name="Gruppieren 266"/>
              <p:cNvGrpSpPr>
                <a:grpSpLocks noChangeAspect="1"/>
              </p:cNvGrpSpPr>
              <p:nvPr/>
            </p:nvGrpSpPr>
            <p:grpSpPr bwMode="gray">
              <a:xfrm>
                <a:off x="2639610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6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0" name="Gruppieren 269"/>
            <p:cNvGrpSpPr/>
            <p:nvPr/>
          </p:nvGrpSpPr>
          <p:grpSpPr bwMode="gray">
            <a:xfrm>
              <a:off x="3373166" y="1861425"/>
              <a:ext cx="1371453" cy="2321562"/>
              <a:chOff x="3373166" y="1861425"/>
              <a:chExt cx="1371453" cy="2321562"/>
            </a:xfrm>
          </p:grpSpPr>
          <p:sp>
            <p:nvSpPr>
              <p:cNvPr id="271" name="Ellipse 270"/>
              <p:cNvSpPr/>
              <p:nvPr/>
            </p:nvSpPr>
            <p:spPr bwMode="gray">
              <a:xfrm>
                <a:off x="3373166" y="3555764"/>
                <a:ext cx="1371453" cy="62722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72" name="Gruppieren 271"/>
              <p:cNvGrpSpPr>
                <a:grpSpLocks noChangeAspect="1"/>
              </p:cNvGrpSpPr>
              <p:nvPr/>
            </p:nvGrpSpPr>
            <p:grpSpPr bwMode="gray">
              <a:xfrm>
                <a:off x="3672907" y="1861425"/>
                <a:ext cx="941001" cy="216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6000" h="216000"/>
                  <a:bevelB w="216000" h="216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79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Trainer-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Ausbildung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“SuccessCoach (TCE)”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3" name="Gruppieren 282"/>
          <p:cNvGrpSpPr/>
          <p:nvPr/>
        </p:nvGrpSpPr>
        <p:grpSpPr bwMode="gray">
          <a:xfrm>
            <a:off x="4830054" y="1944588"/>
            <a:ext cx="1634495" cy="3186541"/>
            <a:chOff x="6325108" y="1829136"/>
            <a:chExt cx="1952990" cy="3754615"/>
          </a:xfrm>
        </p:grpSpPr>
        <p:sp>
          <p:nvSpPr>
            <p:cNvPr id="284" name="Ellipse 283"/>
            <p:cNvSpPr/>
            <p:nvPr/>
          </p:nvSpPr>
          <p:spPr bwMode="gray">
            <a:xfrm>
              <a:off x="6325108" y="4765745"/>
              <a:ext cx="1952990" cy="81800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6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85" name="Gruppieren 284"/>
            <p:cNvGrpSpPr>
              <a:grpSpLocks noChangeAspect="1"/>
            </p:cNvGrpSpPr>
            <p:nvPr/>
          </p:nvGrpSpPr>
          <p:grpSpPr bwMode="gray">
            <a:xfrm>
              <a:off x="6434757" y="1829136"/>
              <a:ext cx="1568334" cy="3600000"/>
              <a:chOff x="10625592" y="1535985"/>
              <a:chExt cx="1929937" cy="4430037"/>
            </a:xfrm>
            <a:solidFill>
              <a:schemeClr val="accent1"/>
            </a:solidFill>
            <a:scene3d>
              <a:camera prst="isometricOffAxis2Left"/>
              <a:lightRig rig="balanced" dir="t">
                <a:rot lat="0" lon="0" rev="10800000"/>
              </a:lightRig>
            </a:scene3d>
          </p:grpSpPr>
          <p:sp>
            <p:nvSpPr>
              <p:cNvPr id="286" name="Freeform 5"/>
              <p:cNvSpPr>
                <a:spLocks/>
              </p:cNvSpPr>
              <p:nvPr/>
            </p:nvSpPr>
            <p:spPr bwMode="gray">
              <a:xfrm>
                <a:off x="11129760" y="1535985"/>
                <a:ext cx="921600" cy="9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p3d z="177800" prstMaterial="matte">
                <a:bevelT w="360000" h="360000"/>
                <a:bevelB w="360000" h="3600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7" name="Freeform 6"/>
              <p:cNvSpPr>
                <a:spLocks/>
              </p:cNvSpPr>
              <p:nvPr/>
            </p:nvSpPr>
            <p:spPr bwMode="gray">
              <a:xfrm>
                <a:off x="10625592" y="2516336"/>
                <a:ext cx="1929937" cy="3449686"/>
              </a:xfrm>
              <a:custGeom>
                <a:avLst/>
                <a:gdLst>
                  <a:gd name="T0" fmla="*/ 928 w 959"/>
                  <a:gd name="T1" fmla="*/ 219 h 1715"/>
                  <a:gd name="T2" fmla="*/ 670 w 959"/>
                  <a:gd name="T3" fmla="*/ 0 h 1715"/>
                  <a:gd name="T4" fmla="*/ 480 w 959"/>
                  <a:gd name="T5" fmla="*/ 72 h 1715"/>
                  <a:gd name="T6" fmla="*/ 290 w 959"/>
                  <a:gd name="T7" fmla="*/ 0 h 1715"/>
                  <a:gd name="T8" fmla="*/ 32 w 959"/>
                  <a:gd name="T9" fmla="*/ 219 h 1715"/>
                  <a:gd name="T10" fmla="*/ 0 w 959"/>
                  <a:gd name="T11" fmla="*/ 777 h 1715"/>
                  <a:gd name="T12" fmla="*/ 96 w 959"/>
                  <a:gd name="T13" fmla="*/ 872 h 1715"/>
                  <a:gd name="T14" fmla="*/ 191 w 959"/>
                  <a:gd name="T15" fmla="*/ 777 h 1715"/>
                  <a:gd name="T16" fmla="*/ 210 w 959"/>
                  <a:gd name="T17" fmla="*/ 293 h 1715"/>
                  <a:gd name="T18" fmla="*/ 230 w 959"/>
                  <a:gd name="T19" fmla="*/ 273 h 1715"/>
                  <a:gd name="T20" fmla="*/ 250 w 959"/>
                  <a:gd name="T21" fmla="*/ 293 h 1715"/>
                  <a:gd name="T22" fmla="*/ 250 w 959"/>
                  <a:gd name="T23" fmla="*/ 855 h 1715"/>
                  <a:gd name="T24" fmla="*/ 250 w 959"/>
                  <a:gd name="T25" fmla="*/ 902 h 1715"/>
                  <a:gd name="T26" fmla="*/ 191 w 959"/>
                  <a:gd name="T27" fmla="*/ 1602 h 1715"/>
                  <a:gd name="T28" fmla="*/ 305 w 959"/>
                  <a:gd name="T29" fmla="*/ 1715 h 1715"/>
                  <a:gd name="T30" fmla="*/ 418 w 959"/>
                  <a:gd name="T31" fmla="*/ 1602 h 1715"/>
                  <a:gd name="T32" fmla="*/ 460 w 959"/>
                  <a:gd name="T33" fmla="*/ 902 h 1715"/>
                  <a:gd name="T34" fmla="*/ 480 w 959"/>
                  <a:gd name="T35" fmla="*/ 882 h 1715"/>
                  <a:gd name="T36" fmla="*/ 500 w 959"/>
                  <a:gd name="T37" fmla="*/ 902 h 1715"/>
                  <a:gd name="T38" fmla="*/ 541 w 959"/>
                  <a:gd name="T39" fmla="*/ 1602 h 1715"/>
                  <a:gd name="T40" fmla="*/ 655 w 959"/>
                  <a:gd name="T41" fmla="*/ 1715 h 1715"/>
                  <a:gd name="T42" fmla="*/ 769 w 959"/>
                  <a:gd name="T43" fmla="*/ 1602 h 1715"/>
                  <a:gd name="T44" fmla="*/ 710 w 959"/>
                  <a:gd name="T45" fmla="*/ 902 h 1715"/>
                  <a:gd name="T46" fmla="*/ 710 w 959"/>
                  <a:gd name="T47" fmla="*/ 855 h 1715"/>
                  <a:gd name="T48" fmla="*/ 710 w 959"/>
                  <a:gd name="T49" fmla="*/ 293 h 1715"/>
                  <a:gd name="T50" fmla="*/ 730 w 959"/>
                  <a:gd name="T51" fmla="*/ 273 h 1715"/>
                  <a:gd name="T52" fmla="*/ 750 w 959"/>
                  <a:gd name="T53" fmla="*/ 293 h 1715"/>
                  <a:gd name="T54" fmla="*/ 769 w 959"/>
                  <a:gd name="T55" fmla="*/ 777 h 1715"/>
                  <a:gd name="T56" fmla="*/ 864 w 959"/>
                  <a:gd name="T57" fmla="*/ 872 h 1715"/>
                  <a:gd name="T58" fmla="*/ 959 w 959"/>
                  <a:gd name="T59" fmla="*/ 777 h 1715"/>
                  <a:gd name="T60" fmla="*/ 928 w 959"/>
                  <a:gd name="T61" fmla="*/ 219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9" h="1715">
                    <a:moveTo>
                      <a:pt x="928" y="219"/>
                    </a:moveTo>
                    <a:cubicBezTo>
                      <a:pt x="928" y="65"/>
                      <a:pt x="768" y="0"/>
                      <a:pt x="670" y="0"/>
                    </a:cubicBezTo>
                    <a:cubicBezTo>
                      <a:pt x="572" y="0"/>
                      <a:pt x="557" y="72"/>
                      <a:pt x="480" y="72"/>
                    </a:cubicBezTo>
                    <a:cubicBezTo>
                      <a:pt x="403" y="72"/>
                      <a:pt x="367" y="0"/>
                      <a:pt x="290" y="0"/>
                    </a:cubicBezTo>
                    <a:cubicBezTo>
                      <a:pt x="213" y="0"/>
                      <a:pt x="32" y="65"/>
                      <a:pt x="32" y="219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0" y="829"/>
                      <a:pt x="43" y="872"/>
                      <a:pt x="96" y="872"/>
                    </a:cubicBezTo>
                    <a:cubicBezTo>
                      <a:pt x="148" y="872"/>
                      <a:pt x="191" y="829"/>
                      <a:pt x="191" y="777"/>
                    </a:cubicBezTo>
                    <a:cubicBezTo>
                      <a:pt x="210" y="293"/>
                      <a:pt x="210" y="293"/>
                      <a:pt x="210" y="293"/>
                    </a:cubicBezTo>
                    <a:cubicBezTo>
                      <a:pt x="210" y="282"/>
                      <a:pt x="219" y="273"/>
                      <a:pt x="230" y="273"/>
                    </a:cubicBezTo>
                    <a:cubicBezTo>
                      <a:pt x="241" y="273"/>
                      <a:pt x="250" y="282"/>
                      <a:pt x="250" y="293"/>
                    </a:cubicBezTo>
                    <a:cubicBezTo>
                      <a:pt x="250" y="855"/>
                      <a:pt x="250" y="855"/>
                      <a:pt x="250" y="855"/>
                    </a:cubicBezTo>
                    <a:cubicBezTo>
                      <a:pt x="250" y="902"/>
                      <a:pt x="250" y="902"/>
                      <a:pt x="250" y="902"/>
                    </a:cubicBezTo>
                    <a:cubicBezTo>
                      <a:pt x="191" y="1602"/>
                      <a:pt x="191" y="1602"/>
                      <a:pt x="191" y="1602"/>
                    </a:cubicBezTo>
                    <a:cubicBezTo>
                      <a:pt x="191" y="1664"/>
                      <a:pt x="242" y="1715"/>
                      <a:pt x="305" y="1715"/>
                    </a:cubicBezTo>
                    <a:cubicBezTo>
                      <a:pt x="367" y="1715"/>
                      <a:pt x="418" y="1664"/>
                      <a:pt x="418" y="1602"/>
                    </a:cubicBezTo>
                    <a:cubicBezTo>
                      <a:pt x="460" y="902"/>
                      <a:pt x="460" y="902"/>
                      <a:pt x="460" y="902"/>
                    </a:cubicBezTo>
                    <a:cubicBezTo>
                      <a:pt x="460" y="891"/>
                      <a:pt x="469" y="882"/>
                      <a:pt x="480" y="882"/>
                    </a:cubicBezTo>
                    <a:cubicBezTo>
                      <a:pt x="491" y="882"/>
                      <a:pt x="500" y="891"/>
                      <a:pt x="500" y="902"/>
                    </a:cubicBezTo>
                    <a:cubicBezTo>
                      <a:pt x="541" y="1602"/>
                      <a:pt x="541" y="1602"/>
                      <a:pt x="541" y="1602"/>
                    </a:cubicBezTo>
                    <a:cubicBezTo>
                      <a:pt x="541" y="1664"/>
                      <a:pt x="592" y="1715"/>
                      <a:pt x="655" y="1715"/>
                    </a:cubicBezTo>
                    <a:cubicBezTo>
                      <a:pt x="718" y="1715"/>
                      <a:pt x="769" y="1664"/>
                      <a:pt x="769" y="1602"/>
                    </a:cubicBezTo>
                    <a:cubicBezTo>
                      <a:pt x="710" y="902"/>
                      <a:pt x="710" y="902"/>
                      <a:pt x="710" y="902"/>
                    </a:cubicBezTo>
                    <a:cubicBezTo>
                      <a:pt x="710" y="855"/>
                      <a:pt x="710" y="855"/>
                      <a:pt x="710" y="855"/>
                    </a:cubicBezTo>
                    <a:cubicBezTo>
                      <a:pt x="710" y="293"/>
                      <a:pt x="710" y="293"/>
                      <a:pt x="710" y="293"/>
                    </a:cubicBezTo>
                    <a:cubicBezTo>
                      <a:pt x="710" y="282"/>
                      <a:pt x="719" y="273"/>
                      <a:pt x="730" y="273"/>
                    </a:cubicBezTo>
                    <a:cubicBezTo>
                      <a:pt x="741" y="273"/>
                      <a:pt x="750" y="282"/>
                      <a:pt x="750" y="293"/>
                    </a:cubicBezTo>
                    <a:cubicBezTo>
                      <a:pt x="769" y="777"/>
                      <a:pt x="769" y="777"/>
                      <a:pt x="769" y="777"/>
                    </a:cubicBezTo>
                    <a:cubicBezTo>
                      <a:pt x="769" y="829"/>
                      <a:pt x="811" y="872"/>
                      <a:pt x="864" y="872"/>
                    </a:cubicBezTo>
                    <a:cubicBezTo>
                      <a:pt x="917" y="872"/>
                      <a:pt x="959" y="829"/>
                      <a:pt x="959" y="777"/>
                    </a:cubicBezTo>
                    <a:lnTo>
                      <a:pt x="928" y="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prstMaterial="matte">
                <a:bevelT w="177800" h="177800"/>
                <a:bevelB w="177800" h="1778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8" name="Textfeld 7"/>
          <p:cNvSpPr txBox="1"/>
          <p:nvPr/>
        </p:nvSpPr>
        <p:spPr>
          <a:xfrm>
            <a:off x="372979" y="2009274"/>
            <a:ext cx="33207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 Videos und Newsletter</a:t>
            </a:r>
          </a:p>
          <a:p>
            <a:r>
              <a:rPr lang="de-DE" dirty="0" smtClean="0"/>
              <a:t>2 Wochenend-Seminare</a:t>
            </a:r>
          </a:p>
          <a:p>
            <a:r>
              <a:rPr lang="de-DE" dirty="0" smtClean="0"/>
              <a:t>Intensives Sprecher-Training</a:t>
            </a:r>
          </a:p>
          <a:p>
            <a:r>
              <a:rPr lang="de-DE" dirty="0" smtClean="0"/>
              <a:t>Prüfungen</a:t>
            </a:r>
            <a:endParaRPr lang="de-DE" dirty="0"/>
          </a:p>
          <a:p>
            <a:r>
              <a:rPr lang="de-DE" dirty="0" smtClean="0"/>
              <a:t>Info-Seminare/Webinare</a:t>
            </a:r>
            <a:br>
              <a:rPr lang="de-DE" dirty="0" smtClean="0"/>
            </a:br>
            <a:r>
              <a:rPr lang="de-DE" dirty="0" smtClean="0"/>
              <a:t>für Klienten-Werbung</a:t>
            </a:r>
          </a:p>
          <a:p>
            <a:r>
              <a:rPr lang="de-DE" dirty="0" smtClean="0"/>
              <a:t>Geschäftsmodell / eigene Firma</a:t>
            </a:r>
          </a:p>
        </p:txBody>
      </p:sp>
    </p:spTree>
    <p:extLst>
      <p:ext uri="{BB962C8B-B14F-4D97-AF65-F5344CB8AC3E}">
        <p14:creationId xmlns:p14="http://schemas.microsoft.com/office/powerpoint/2010/main" val="17943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uppieren 90"/>
          <p:cNvGrpSpPr/>
          <p:nvPr/>
        </p:nvGrpSpPr>
        <p:grpSpPr>
          <a:xfrm>
            <a:off x="-495414" y="23054"/>
            <a:ext cx="9933984" cy="5862814"/>
            <a:chOff x="0" y="1511943"/>
            <a:chExt cx="9093270" cy="5346057"/>
          </a:xfrm>
        </p:grpSpPr>
        <p:cxnSp>
          <p:nvCxnSpPr>
            <p:cNvPr id="200" name="Gerade Verbindung 199"/>
            <p:cNvCxnSpPr/>
            <p:nvPr/>
          </p:nvCxnSpPr>
          <p:spPr bwMode="gray">
            <a:xfrm flipH="1">
              <a:off x="5354899" y="5629744"/>
              <a:ext cx="1019490" cy="1433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Gerade Verbindung 200"/>
            <p:cNvCxnSpPr/>
            <p:nvPr/>
          </p:nvCxnSpPr>
          <p:spPr bwMode="gray">
            <a:xfrm>
              <a:off x="4922417" y="4917078"/>
              <a:ext cx="478154" cy="8762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Gerade Verbindung 201"/>
            <p:cNvCxnSpPr/>
            <p:nvPr/>
          </p:nvCxnSpPr>
          <p:spPr bwMode="gray">
            <a:xfrm flipH="1" flipV="1">
              <a:off x="3757320" y="5662714"/>
              <a:ext cx="1643251" cy="1306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Gerade Verbindung 202"/>
            <p:cNvCxnSpPr/>
            <p:nvPr/>
          </p:nvCxnSpPr>
          <p:spPr bwMode="gray">
            <a:xfrm flipH="1">
              <a:off x="3757320" y="4947558"/>
              <a:ext cx="1180337" cy="71515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Gerade Verbindung 203"/>
            <p:cNvCxnSpPr/>
            <p:nvPr/>
          </p:nvCxnSpPr>
          <p:spPr bwMode="gray">
            <a:xfrm>
              <a:off x="648566" y="5630780"/>
              <a:ext cx="1201733" cy="11495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Gerade Verbindung 204"/>
            <p:cNvCxnSpPr/>
            <p:nvPr/>
          </p:nvCxnSpPr>
          <p:spPr bwMode="gray">
            <a:xfrm>
              <a:off x="7884533" y="4040006"/>
              <a:ext cx="725678" cy="25744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Gerade Verbindung 205"/>
            <p:cNvCxnSpPr/>
            <p:nvPr/>
          </p:nvCxnSpPr>
          <p:spPr bwMode="gray">
            <a:xfrm flipH="1">
              <a:off x="174192" y="5630780"/>
              <a:ext cx="474374" cy="105469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Gerade Verbindung 206"/>
            <p:cNvCxnSpPr/>
            <p:nvPr/>
          </p:nvCxnSpPr>
          <p:spPr bwMode="gray">
            <a:xfrm flipH="1">
              <a:off x="2186807" y="4950779"/>
              <a:ext cx="809888" cy="63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Gerade Verbindung 207"/>
            <p:cNvCxnSpPr/>
            <p:nvPr/>
          </p:nvCxnSpPr>
          <p:spPr bwMode="gray">
            <a:xfrm flipH="1">
              <a:off x="2601647" y="3211974"/>
              <a:ext cx="491744" cy="1102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Gerade Verbindung 208"/>
            <p:cNvCxnSpPr/>
            <p:nvPr/>
          </p:nvCxnSpPr>
          <p:spPr bwMode="gray">
            <a:xfrm flipH="1" flipV="1">
              <a:off x="634852" y="4078268"/>
              <a:ext cx="785672" cy="68398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Gerade Verbindung 209"/>
            <p:cNvCxnSpPr/>
            <p:nvPr/>
          </p:nvCxnSpPr>
          <p:spPr bwMode="gray">
            <a:xfrm flipH="1">
              <a:off x="634852" y="3668261"/>
              <a:ext cx="1557573" cy="4100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Gerade Verbindung 210"/>
            <p:cNvCxnSpPr/>
            <p:nvPr/>
          </p:nvCxnSpPr>
          <p:spPr bwMode="gray">
            <a:xfrm flipH="1">
              <a:off x="7751142" y="4297450"/>
              <a:ext cx="859069" cy="7617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Gerade Verbindung 211"/>
            <p:cNvCxnSpPr/>
            <p:nvPr/>
          </p:nvCxnSpPr>
          <p:spPr bwMode="gray">
            <a:xfrm>
              <a:off x="2996695" y="4950779"/>
              <a:ext cx="760625" cy="7119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Gerade Verbindung 212"/>
            <p:cNvCxnSpPr/>
            <p:nvPr/>
          </p:nvCxnSpPr>
          <p:spPr bwMode="gray">
            <a:xfrm flipH="1" flipV="1">
              <a:off x="6976326" y="4365568"/>
              <a:ext cx="774816" cy="6936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Gerade Verbindung 213"/>
            <p:cNvCxnSpPr/>
            <p:nvPr/>
          </p:nvCxnSpPr>
          <p:spPr bwMode="gray">
            <a:xfrm flipH="1">
              <a:off x="6374389" y="5059213"/>
              <a:ext cx="1376753" cy="57053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Gerade Verbindung 214"/>
            <p:cNvCxnSpPr/>
            <p:nvPr/>
          </p:nvCxnSpPr>
          <p:spPr bwMode="gray">
            <a:xfrm flipH="1">
              <a:off x="7628287" y="5773092"/>
              <a:ext cx="969840" cy="1084908"/>
            </a:xfrm>
            <a:prstGeom prst="line">
              <a:avLst/>
            </a:prstGeom>
            <a:ln>
              <a:gradFill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Gerade Verbindung 215"/>
            <p:cNvCxnSpPr/>
            <p:nvPr/>
          </p:nvCxnSpPr>
          <p:spPr bwMode="gray">
            <a:xfrm flipH="1" flipV="1">
              <a:off x="7751142" y="5059213"/>
              <a:ext cx="846985" cy="71387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Gerade Verbindung 231"/>
            <p:cNvCxnSpPr/>
            <p:nvPr/>
          </p:nvCxnSpPr>
          <p:spPr bwMode="gray">
            <a:xfrm flipH="1">
              <a:off x="5370057" y="3513197"/>
              <a:ext cx="424643" cy="46989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Gerade Verbindung 232"/>
            <p:cNvCxnSpPr/>
            <p:nvPr/>
          </p:nvCxnSpPr>
          <p:spPr bwMode="gray">
            <a:xfrm flipH="1">
              <a:off x="4937657" y="3983090"/>
              <a:ext cx="432400" cy="96446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Gerade Verbindung 233"/>
            <p:cNvCxnSpPr/>
            <p:nvPr/>
          </p:nvCxnSpPr>
          <p:spPr bwMode="gray">
            <a:xfrm>
              <a:off x="5370057" y="3983090"/>
              <a:ext cx="656188" cy="8798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Gerade Verbindung 234"/>
            <p:cNvCxnSpPr/>
            <p:nvPr/>
          </p:nvCxnSpPr>
          <p:spPr bwMode="gray">
            <a:xfrm flipH="1">
              <a:off x="6026245" y="4365568"/>
              <a:ext cx="950081" cy="4974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Gerade Verbindung 235"/>
            <p:cNvCxnSpPr/>
            <p:nvPr/>
          </p:nvCxnSpPr>
          <p:spPr bwMode="gray">
            <a:xfrm flipH="1" flipV="1">
              <a:off x="6026245" y="4862980"/>
              <a:ext cx="1724897" cy="19623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Gerade Verbindung 236"/>
            <p:cNvCxnSpPr/>
            <p:nvPr/>
          </p:nvCxnSpPr>
          <p:spPr bwMode="gray">
            <a:xfrm flipV="1">
              <a:off x="4937657" y="4862980"/>
              <a:ext cx="1088588" cy="845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Gerade Verbindung 237"/>
            <p:cNvCxnSpPr/>
            <p:nvPr/>
          </p:nvCxnSpPr>
          <p:spPr bwMode="gray">
            <a:xfrm flipH="1">
              <a:off x="648566" y="4762248"/>
              <a:ext cx="771958" cy="8685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Gerade Verbindung 238"/>
            <p:cNvCxnSpPr/>
            <p:nvPr/>
          </p:nvCxnSpPr>
          <p:spPr bwMode="gray">
            <a:xfrm flipH="1" flipV="1">
              <a:off x="1420524" y="4762248"/>
              <a:ext cx="766283" cy="8215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Gerade Verbindung 239"/>
            <p:cNvCxnSpPr/>
            <p:nvPr/>
          </p:nvCxnSpPr>
          <p:spPr bwMode="gray">
            <a:xfrm>
              <a:off x="2186807" y="5583778"/>
              <a:ext cx="1570513" cy="789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Gerade Verbindung 240"/>
            <p:cNvCxnSpPr/>
            <p:nvPr/>
          </p:nvCxnSpPr>
          <p:spPr bwMode="gray">
            <a:xfrm flipH="1">
              <a:off x="6976326" y="4040006"/>
              <a:ext cx="908207" cy="3255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Gerade Verbindung 313"/>
            <p:cNvCxnSpPr/>
            <p:nvPr/>
          </p:nvCxnSpPr>
          <p:spPr bwMode="gray">
            <a:xfrm flipH="1">
              <a:off x="2601647" y="3554973"/>
              <a:ext cx="1075248" cy="75994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Gerade Verbindung 314"/>
            <p:cNvCxnSpPr/>
            <p:nvPr/>
          </p:nvCxnSpPr>
          <p:spPr bwMode="gray">
            <a:xfrm flipH="1" flipV="1">
              <a:off x="3093391" y="3211974"/>
              <a:ext cx="583504" cy="34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Gerade Verbindung 315"/>
            <p:cNvCxnSpPr/>
            <p:nvPr/>
          </p:nvCxnSpPr>
          <p:spPr bwMode="gray">
            <a:xfrm flipH="1" flipV="1">
              <a:off x="634852" y="4078268"/>
              <a:ext cx="1966795" cy="23665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Gerade Verbindung 317"/>
            <p:cNvCxnSpPr/>
            <p:nvPr/>
          </p:nvCxnSpPr>
          <p:spPr bwMode="gray">
            <a:xfrm flipH="1" flipV="1">
              <a:off x="3451468" y="4169245"/>
              <a:ext cx="1039701" cy="1002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Gerade Verbindung 318"/>
            <p:cNvCxnSpPr/>
            <p:nvPr/>
          </p:nvCxnSpPr>
          <p:spPr bwMode="gray">
            <a:xfrm flipV="1">
              <a:off x="2601647" y="4169245"/>
              <a:ext cx="849821" cy="1456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Gerade Verbindung 319"/>
            <p:cNvCxnSpPr/>
            <p:nvPr/>
          </p:nvCxnSpPr>
          <p:spPr bwMode="gray">
            <a:xfrm>
              <a:off x="3676895" y="3554973"/>
              <a:ext cx="814274" cy="7144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Gerade Verbindung 320"/>
            <p:cNvCxnSpPr/>
            <p:nvPr/>
          </p:nvCxnSpPr>
          <p:spPr bwMode="gray">
            <a:xfrm flipH="1">
              <a:off x="637694" y="3563598"/>
              <a:ext cx="468795" cy="5077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Gerade Verbindung 321"/>
            <p:cNvCxnSpPr/>
            <p:nvPr/>
          </p:nvCxnSpPr>
          <p:spPr bwMode="gray">
            <a:xfrm flipH="1">
              <a:off x="3014236" y="4216466"/>
              <a:ext cx="1494474" cy="68132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Gerade Verbindung 353"/>
            <p:cNvCxnSpPr/>
            <p:nvPr/>
          </p:nvCxnSpPr>
          <p:spPr bwMode="gray">
            <a:xfrm flipH="1" flipV="1">
              <a:off x="1106489" y="3563598"/>
              <a:ext cx="1085936" cy="1046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Gerade Verbindung 357"/>
            <p:cNvCxnSpPr/>
            <p:nvPr/>
          </p:nvCxnSpPr>
          <p:spPr bwMode="gray">
            <a:xfrm flipH="1">
              <a:off x="2753878" y="5662714"/>
              <a:ext cx="1003442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Gerade Verbindung 358"/>
            <p:cNvCxnSpPr/>
            <p:nvPr/>
          </p:nvCxnSpPr>
          <p:spPr bwMode="gray">
            <a:xfrm>
              <a:off x="4491169" y="4269458"/>
              <a:ext cx="446488" cy="6781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Gerade Verbindung 361"/>
            <p:cNvCxnSpPr/>
            <p:nvPr/>
          </p:nvCxnSpPr>
          <p:spPr bwMode="gray">
            <a:xfrm flipH="1" flipV="1">
              <a:off x="4563514" y="3590949"/>
              <a:ext cx="806543" cy="392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Gerade Verbindung 362"/>
            <p:cNvCxnSpPr/>
            <p:nvPr/>
          </p:nvCxnSpPr>
          <p:spPr bwMode="gray">
            <a:xfrm flipH="1" flipV="1">
              <a:off x="3676895" y="3554973"/>
              <a:ext cx="886619" cy="359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Gerade Verbindung 363"/>
            <p:cNvCxnSpPr/>
            <p:nvPr/>
          </p:nvCxnSpPr>
          <p:spPr bwMode="gray">
            <a:xfrm>
              <a:off x="5768513" y="3531917"/>
              <a:ext cx="1181626" cy="852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Gerade Verbindung 365"/>
            <p:cNvCxnSpPr/>
            <p:nvPr/>
          </p:nvCxnSpPr>
          <p:spPr bwMode="gray">
            <a:xfrm flipH="1" flipV="1">
              <a:off x="6982253" y="3405061"/>
              <a:ext cx="902280" cy="634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Gerade Verbindung 366"/>
            <p:cNvCxnSpPr/>
            <p:nvPr/>
          </p:nvCxnSpPr>
          <p:spPr bwMode="gray">
            <a:xfrm>
              <a:off x="3757320" y="5662714"/>
              <a:ext cx="767820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Gerade Verbindung 367"/>
            <p:cNvCxnSpPr/>
            <p:nvPr/>
          </p:nvCxnSpPr>
          <p:spPr bwMode="gray">
            <a:xfrm flipH="1">
              <a:off x="4894642" y="5793362"/>
              <a:ext cx="505929" cy="98700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Gerade Verbindung 368"/>
            <p:cNvCxnSpPr/>
            <p:nvPr/>
          </p:nvCxnSpPr>
          <p:spPr bwMode="gray">
            <a:xfrm flipH="1">
              <a:off x="5794700" y="3405061"/>
              <a:ext cx="1187553" cy="1081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Gerade Verbindung 369"/>
            <p:cNvCxnSpPr/>
            <p:nvPr/>
          </p:nvCxnSpPr>
          <p:spPr bwMode="gray">
            <a:xfrm>
              <a:off x="4962525" y="2901084"/>
              <a:ext cx="832175" cy="6121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Gerade Verbindung 370"/>
            <p:cNvCxnSpPr/>
            <p:nvPr/>
          </p:nvCxnSpPr>
          <p:spPr bwMode="gray">
            <a:xfrm>
              <a:off x="5400571" y="5793362"/>
              <a:ext cx="958755" cy="91421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Gerade Verbindung 426"/>
            <p:cNvCxnSpPr/>
            <p:nvPr/>
          </p:nvCxnSpPr>
          <p:spPr bwMode="gray">
            <a:xfrm flipH="1" flipV="1">
              <a:off x="1837362" y="2922862"/>
              <a:ext cx="355063" cy="7453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Gerade Verbindung 429"/>
            <p:cNvCxnSpPr/>
            <p:nvPr/>
          </p:nvCxnSpPr>
          <p:spPr bwMode="gray">
            <a:xfrm flipH="1">
              <a:off x="1106489" y="2922862"/>
              <a:ext cx="730873" cy="6407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Gerade Verbindung 432"/>
            <p:cNvCxnSpPr/>
            <p:nvPr/>
          </p:nvCxnSpPr>
          <p:spPr bwMode="gray">
            <a:xfrm flipH="1" flipV="1">
              <a:off x="1352724" y="2511386"/>
              <a:ext cx="484638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Gerade Verbindung 437"/>
            <p:cNvCxnSpPr/>
            <p:nvPr/>
          </p:nvCxnSpPr>
          <p:spPr bwMode="gray">
            <a:xfrm flipV="1">
              <a:off x="650989" y="2511386"/>
              <a:ext cx="701735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Gerade Verbindung 440"/>
            <p:cNvCxnSpPr/>
            <p:nvPr/>
          </p:nvCxnSpPr>
          <p:spPr bwMode="gray">
            <a:xfrm flipH="1">
              <a:off x="2430922" y="2582782"/>
              <a:ext cx="439164" cy="32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Gerade Verbindung 441"/>
            <p:cNvCxnSpPr/>
            <p:nvPr/>
          </p:nvCxnSpPr>
          <p:spPr bwMode="gray">
            <a:xfrm flipH="1" flipV="1">
              <a:off x="2430922" y="2586072"/>
              <a:ext cx="662469" cy="62590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Gerade Verbindung 442"/>
            <p:cNvCxnSpPr/>
            <p:nvPr/>
          </p:nvCxnSpPr>
          <p:spPr bwMode="gray">
            <a:xfrm flipH="1">
              <a:off x="1837362" y="2586072"/>
              <a:ext cx="593560" cy="3367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Gerade Verbindung 456"/>
            <p:cNvCxnSpPr/>
            <p:nvPr/>
          </p:nvCxnSpPr>
          <p:spPr bwMode="gray">
            <a:xfrm flipH="1">
              <a:off x="2870086" y="2147208"/>
              <a:ext cx="292316" cy="4355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Gerade Verbindung 459"/>
            <p:cNvCxnSpPr/>
            <p:nvPr/>
          </p:nvCxnSpPr>
          <p:spPr bwMode="gray">
            <a:xfrm>
              <a:off x="3162402" y="2147208"/>
              <a:ext cx="383925" cy="35086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Gerade Verbindung 463"/>
            <p:cNvCxnSpPr/>
            <p:nvPr/>
          </p:nvCxnSpPr>
          <p:spPr bwMode="gray">
            <a:xfrm flipH="1">
              <a:off x="3093391" y="2498068"/>
              <a:ext cx="452936" cy="71390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Gerade Verbindung 466"/>
            <p:cNvCxnSpPr/>
            <p:nvPr/>
          </p:nvCxnSpPr>
          <p:spPr bwMode="gray">
            <a:xfrm flipH="1">
              <a:off x="3093391" y="3087246"/>
              <a:ext cx="1042988" cy="12472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Gerade Verbindung 471"/>
            <p:cNvCxnSpPr/>
            <p:nvPr/>
          </p:nvCxnSpPr>
          <p:spPr bwMode="gray">
            <a:xfrm flipH="1" flipV="1">
              <a:off x="3546327" y="2498068"/>
              <a:ext cx="590052" cy="5891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Gerade Verbindung 474"/>
            <p:cNvCxnSpPr/>
            <p:nvPr/>
          </p:nvCxnSpPr>
          <p:spPr bwMode="gray">
            <a:xfrm>
              <a:off x="495228" y="2177524"/>
              <a:ext cx="857496" cy="3338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Gerade Verbindung 475"/>
            <p:cNvCxnSpPr/>
            <p:nvPr/>
          </p:nvCxnSpPr>
          <p:spPr bwMode="gray">
            <a:xfrm flipH="1" flipV="1">
              <a:off x="1115103" y="2196947"/>
              <a:ext cx="237621" cy="31443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Gerade Verbindung 476"/>
            <p:cNvCxnSpPr/>
            <p:nvPr/>
          </p:nvCxnSpPr>
          <p:spPr bwMode="gray">
            <a:xfrm flipH="1" flipV="1">
              <a:off x="495228" y="2177524"/>
              <a:ext cx="619875" cy="1942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Gerade Verbindung 483"/>
            <p:cNvCxnSpPr/>
            <p:nvPr/>
          </p:nvCxnSpPr>
          <p:spPr bwMode="gray">
            <a:xfrm>
              <a:off x="60325" y="2671208"/>
              <a:ext cx="590664" cy="251654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Gerade Verbindung 486"/>
            <p:cNvCxnSpPr/>
            <p:nvPr/>
          </p:nvCxnSpPr>
          <p:spPr bwMode="gray">
            <a:xfrm flipV="1">
              <a:off x="60325" y="2922862"/>
              <a:ext cx="590664" cy="60905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Gerade Verbindung 489"/>
            <p:cNvCxnSpPr/>
            <p:nvPr/>
          </p:nvCxnSpPr>
          <p:spPr bwMode="gray">
            <a:xfrm flipH="1">
              <a:off x="60325" y="2177524"/>
              <a:ext cx="434903" cy="2364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Gerade Verbindung 492"/>
            <p:cNvCxnSpPr/>
            <p:nvPr/>
          </p:nvCxnSpPr>
          <p:spPr bwMode="gray">
            <a:xfrm flipH="1" flipV="1">
              <a:off x="1115103" y="2196947"/>
              <a:ext cx="1315819" cy="389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Gerade Verbindung 495"/>
            <p:cNvCxnSpPr/>
            <p:nvPr/>
          </p:nvCxnSpPr>
          <p:spPr bwMode="gray">
            <a:xfrm flipH="1" flipV="1">
              <a:off x="1959940" y="2145700"/>
              <a:ext cx="470982" cy="44037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Gerade Verbindung 498"/>
            <p:cNvCxnSpPr/>
            <p:nvPr/>
          </p:nvCxnSpPr>
          <p:spPr bwMode="gray">
            <a:xfrm flipH="1" flipV="1">
              <a:off x="1959940" y="2145700"/>
              <a:ext cx="691494" cy="7944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Gerade Verbindung 501"/>
            <p:cNvCxnSpPr/>
            <p:nvPr/>
          </p:nvCxnSpPr>
          <p:spPr bwMode="gray">
            <a:xfrm flipV="1">
              <a:off x="2651434" y="2147208"/>
              <a:ext cx="510968" cy="779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Gerade Verbindung 504"/>
            <p:cNvCxnSpPr/>
            <p:nvPr/>
          </p:nvCxnSpPr>
          <p:spPr bwMode="gray">
            <a:xfrm flipH="1">
              <a:off x="1115103" y="2145700"/>
              <a:ext cx="844837" cy="512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Gerade Verbindung 507"/>
            <p:cNvCxnSpPr/>
            <p:nvPr/>
          </p:nvCxnSpPr>
          <p:spPr bwMode="gray">
            <a:xfrm flipH="1" flipV="1">
              <a:off x="1345094" y="1952372"/>
              <a:ext cx="614846" cy="19332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Gerade Verbindung 510"/>
            <p:cNvCxnSpPr/>
            <p:nvPr/>
          </p:nvCxnSpPr>
          <p:spPr bwMode="gray">
            <a:xfrm flipH="1">
              <a:off x="1959940" y="1907752"/>
              <a:ext cx="309105" cy="2379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Gerade Verbindung 513"/>
            <p:cNvCxnSpPr/>
            <p:nvPr/>
          </p:nvCxnSpPr>
          <p:spPr bwMode="gray">
            <a:xfrm flipH="1" flipV="1">
              <a:off x="618533" y="1971465"/>
              <a:ext cx="496570" cy="2254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Gerade Verbindung 516"/>
            <p:cNvCxnSpPr/>
            <p:nvPr/>
          </p:nvCxnSpPr>
          <p:spPr bwMode="gray">
            <a:xfrm>
              <a:off x="3162402" y="2147208"/>
              <a:ext cx="716280" cy="675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Gerade Verbindung 517"/>
            <p:cNvCxnSpPr/>
            <p:nvPr/>
          </p:nvCxnSpPr>
          <p:spPr bwMode="gray">
            <a:xfrm flipV="1">
              <a:off x="4136379" y="2124236"/>
              <a:ext cx="267493" cy="96301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Gerade Verbindung 518"/>
            <p:cNvCxnSpPr/>
            <p:nvPr/>
          </p:nvCxnSpPr>
          <p:spPr bwMode="gray">
            <a:xfrm flipH="1">
              <a:off x="3546327" y="2124236"/>
              <a:ext cx="857545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Gerade Verbindung 519"/>
            <p:cNvCxnSpPr/>
            <p:nvPr/>
          </p:nvCxnSpPr>
          <p:spPr bwMode="gray">
            <a:xfrm flipV="1">
              <a:off x="3878682" y="2124236"/>
              <a:ext cx="525190" cy="905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Gerade Verbindung 530"/>
            <p:cNvCxnSpPr/>
            <p:nvPr/>
          </p:nvCxnSpPr>
          <p:spPr bwMode="gray">
            <a:xfrm>
              <a:off x="4646409" y="2498068"/>
              <a:ext cx="316116" cy="40301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Gerade Verbindung 531"/>
            <p:cNvCxnSpPr/>
            <p:nvPr/>
          </p:nvCxnSpPr>
          <p:spPr bwMode="gray">
            <a:xfrm flipV="1">
              <a:off x="4136379" y="2901084"/>
              <a:ext cx="826146" cy="1861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Gerade Verbindung 532"/>
            <p:cNvCxnSpPr/>
            <p:nvPr/>
          </p:nvCxnSpPr>
          <p:spPr bwMode="gray">
            <a:xfrm flipH="1">
              <a:off x="4962525" y="2195943"/>
              <a:ext cx="224673" cy="705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Gerade Verbindung 533"/>
            <p:cNvCxnSpPr/>
            <p:nvPr/>
          </p:nvCxnSpPr>
          <p:spPr bwMode="gray">
            <a:xfrm flipH="1" flipV="1">
              <a:off x="5187198" y="2195943"/>
              <a:ext cx="473385" cy="3605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Gerade Verbindung 534"/>
            <p:cNvCxnSpPr/>
            <p:nvPr/>
          </p:nvCxnSpPr>
          <p:spPr bwMode="gray">
            <a:xfrm>
              <a:off x="4403872" y="2124236"/>
              <a:ext cx="242537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Gerade Verbindung 535"/>
            <p:cNvCxnSpPr/>
            <p:nvPr/>
          </p:nvCxnSpPr>
          <p:spPr bwMode="gray">
            <a:xfrm flipV="1">
              <a:off x="4646409" y="2195943"/>
              <a:ext cx="540789" cy="302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Gerade Verbindung 536"/>
            <p:cNvCxnSpPr/>
            <p:nvPr/>
          </p:nvCxnSpPr>
          <p:spPr bwMode="gray">
            <a:xfrm flipH="1">
              <a:off x="4403872" y="1870225"/>
              <a:ext cx="503443" cy="25401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Gerade Verbindung 537"/>
            <p:cNvCxnSpPr/>
            <p:nvPr/>
          </p:nvCxnSpPr>
          <p:spPr bwMode="gray">
            <a:xfrm flipH="1">
              <a:off x="5660583" y="2149249"/>
              <a:ext cx="360732" cy="4072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Gerade Verbindung 538"/>
            <p:cNvCxnSpPr/>
            <p:nvPr/>
          </p:nvCxnSpPr>
          <p:spPr bwMode="gray">
            <a:xfrm flipH="1" flipV="1">
              <a:off x="6982253" y="3405061"/>
              <a:ext cx="1203905" cy="20101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Gerade Verbindung 539"/>
            <p:cNvCxnSpPr/>
            <p:nvPr/>
          </p:nvCxnSpPr>
          <p:spPr bwMode="gray">
            <a:xfrm flipH="1" flipV="1">
              <a:off x="8115471" y="2568994"/>
              <a:ext cx="656975" cy="33196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Gerade Verbindung 540"/>
            <p:cNvCxnSpPr/>
            <p:nvPr/>
          </p:nvCxnSpPr>
          <p:spPr bwMode="gray">
            <a:xfrm>
              <a:off x="5660583" y="2556479"/>
              <a:ext cx="134117" cy="95671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Gerade Verbindung 541"/>
            <p:cNvCxnSpPr/>
            <p:nvPr/>
          </p:nvCxnSpPr>
          <p:spPr bwMode="gray">
            <a:xfrm flipH="1">
              <a:off x="8186158" y="2928267"/>
              <a:ext cx="491178" cy="67780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Gerade Verbindung 542"/>
            <p:cNvCxnSpPr/>
            <p:nvPr/>
          </p:nvCxnSpPr>
          <p:spPr bwMode="gray">
            <a:xfrm flipH="1">
              <a:off x="6392880" y="2208783"/>
              <a:ext cx="346255" cy="1961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Gerade Verbindung 543"/>
            <p:cNvCxnSpPr/>
            <p:nvPr/>
          </p:nvCxnSpPr>
          <p:spPr bwMode="gray">
            <a:xfrm flipV="1">
              <a:off x="6739135" y="2126207"/>
              <a:ext cx="797517" cy="825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Gerade Verbindung 544"/>
            <p:cNvCxnSpPr/>
            <p:nvPr/>
          </p:nvCxnSpPr>
          <p:spPr bwMode="gray">
            <a:xfrm flipH="1">
              <a:off x="7415100" y="2126207"/>
              <a:ext cx="121552" cy="4214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Gerade Verbindung 545"/>
            <p:cNvCxnSpPr/>
            <p:nvPr/>
          </p:nvCxnSpPr>
          <p:spPr bwMode="gray">
            <a:xfrm flipH="1">
              <a:off x="5660583" y="2404967"/>
              <a:ext cx="732297" cy="1515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Gerade Verbindung 546"/>
            <p:cNvCxnSpPr/>
            <p:nvPr/>
          </p:nvCxnSpPr>
          <p:spPr bwMode="gray">
            <a:xfrm>
              <a:off x="5660583" y="2556479"/>
              <a:ext cx="988152" cy="5017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Gerade Verbindung 547"/>
            <p:cNvCxnSpPr/>
            <p:nvPr/>
          </p:nvCxnSpPr>
          <p:spPr bwMode="gray">
            <a:xfrm flipH="1">
              <a:off x="5187198" y="2149249"/>
              <a:ext cx="834117" cy="4669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Gerade Verbindung 548"/>
            <p:cNvCxnSpPr/>
            <p:nvPr/>
          </p:nvCxnSpPr>
          <p:spPr bwMode="gray">
            <a:xfrm flipH="1" flipV="1">
              <a:off x="6392880" y="2404967"/>
              <a:ext cx="255855" cy="65325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Gerade Verbindung 549"/>
            <p:cNvCxnSpPr/>
            <p:nvPr/>
          </p:nvCxnSpPr>
          <p:spPr bwMode="gray">
            <a:xfrm flipH="1">
              <a:off x="5756725" y="3058224"/>
              <a:ext cx="892010" cy="45497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Gerade Verbindung 550"/>
            <p:cNvCxnSpPr/>
            <p:nvPr/>
          </p:nvCxnSpPr>
          <p:spPr bwMode="gray">
            <a:xfrm flipH="1" flipV="1">
              <a:off x="6888693" y="1955950"/>
              <a:ext cx="647959" cy="17025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Gerade Verbindung 551"/>
            <p:cNvCxnSpPr/>
            <p:nvPr/>
          </p:nvCxnSpPr>
          <p:spPr bwMode="gray">
            <a:xfrm>
              <a:off x="8186158" y="3606075"/>
              <a:ext cx="424053" cy="69137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Gerade Verbindung 552"/>
            <p:cNvCxnSpPr/>
            <p:nvPr/>
          </p:nvCxnSpPr>
          <p:spPr bwMode="gray">
            <a:xfrm>
              <a:off x="7509921" y="3344690"/>
              <a:ext cx="676237" cy="2613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Gerade Verbindung 553"/>
            <p:cNvCxnSpPr/>
            <p:nvPr/>
          </p:nvCxnSpPr>
          <p:spPr bwMode="gray">
            <a:xfrm>
              <a:off x="8115471" y="2568994"/>
              <a:ext cx="165797" cy="100976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Gerade Verbindung 554"/>
            <p:cNvCxnSpPr/>
            <p:nvPr/>
          </p:nvCxnSpPr>
          <p:spPr bwMode="gray">
            <a:xfrm>
              <a:off x="8393810" y="2185520"/>
              <a:ext cx="283526" cy="7427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Gerade Verbindung 555"/>
            <p:cNvCxnSpPr/>
            <p:nvPr/>
          </p:nvCxnSpPr>
          <p:spPr bwMode="gray">
            <a:xfrm flipH="1" flipV="1">
              <a:off x="7536652" y="2126207"/>
              <a:ext cx="857158" cy="593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Gerade Verbindung 556"/>
            <p:cNvCxnSpPr/>
            <p:nvPr/>
          </p:nvCxnSpPr>
          <p:spPr bwMode="gray">
            <a:xfrm flipV="1">
              <a:off x="8115471" y="2185520"/>
              <a:ext cx="278339" cy="3834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Gerade Verbindung 557"/>
            <p:cNvCxnSpPr/>
            <p:nvPr/>
          </p:nvCxnSpPr>
          <p:spPr bwMode="gray">
            <a:xfrm flipH="1">
              <a:off x="7605031" y="2568994"/>
              <a:ext cx="510440" cy="7483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Gerade Verbindung 558"/>
            <p:cNvCxnSpPr/>
            <p:nvPr/>
          </p:nvCxnSpPr>
          <p:spPr bwMode="gray">
            <a:xfrm flipH="1">
              <a:off x="6982254" y="3344690"/>
              <a:ext cx="527667" cy="60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Gerade Verbindung 559"/>
            <p:cNvCxnSpPr/>
            <p:nvPr/>
          </p:nvCxnSpPr>
          <p:spPr bwMode="gray">
            <a:xfrm flipV="1">
              <a:off x="7077363" y="2547607"/>
              <a:ext cx="337737" cy="83014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Gerade Verbindung 560"/>
            <p:cNvCxnSpPr/>
            <p:nvPr/>
          </p:nvCxnSpPr>
          <p:spPr bwMode="gray">
            <a:xfrm flipV="1">
              <a:off x="6743845" y="2547607"/>
              <a:ext cx="671255" cy="48330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Gerade Verbindung 561"/>
            <p:cNvCxnSpPr/>
            <p:nvPr/>
          </p:nvCxnSpPr>
          <p:spPr bwMode="gray">
            <a:xfrm>
              <a:off x="7415100" y="2547607"/>
              <a:ext cx="700371" cy="2138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Gerade Verbindung 670"/>
            <p:cNvCxnSpPr/>
            <p:nvPr/>
          </p:nvCxnSpPr>
          <p:spPr bwMode="gray">
            <a:xfrm flipH="1" flipV="1">
              <a:off x="5542319" y="1853617"/>
              <a:ext cx="478996" cy="29563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Gerade Verbindung 673"/>
            <p:cNvCxnSpPr/>
            <p:nvPr/>
          </p:nvCxnSpPr>
          <p:spPr bwMode="gray">
            <a:xfrm flipV="1">
              <a:off x="8393810" y="1947930"/>
              <a:ext cx="517973" cy="23759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Gerade Verbindung 678"/>
            <p:cNvCxnSpPr/>
            <p:nvPr/>
          </p:nvCxnSpPr>
          <p:spPr bwMode="gray">
            <a:xfrm>
              <a:off x="60325" y="5341219"/>
              <a:ext cx="588241" cy="28956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Gerade Verbindung 679"/>
            <p:cNvCxnSpPr/>
            <p:nvPr/>
          </p:nvCxnSpPr>
          <p:spPr bwMode="gray">
            <a:xfrm flipV="1">
              <a:off x="0" y="4078268"/>
              <a:ext cx="634852" cy="245876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Gerade Verbindung 684"/>
            <p:cNvCxnSpPr/>
            <p:nvPr/>
          </p:nvCxnSpPr>
          <p:spPr bwMode="gray">
            <a:xfrm>
              <a:off x="8610211" y="4297450"/>
              <a:ext cx="444960" cy="2308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Gerade Verbindung 690"/>
            <p:cNvCxnSpPr/>
            <p:nvPr/>
          </p:nvCxnSpPr>
          <p:spPr bwMode="gray">
            <a:xfrm>
              <a:off x="8677336" y="2928267"/>
              <a:ext cx="415934" cy="29912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Gerade Verbindung 693"/>
            <p:cNvCxnSpPr/>
            <p:nvPr/>
          </p:nvCxnSpPr>
          <p:spPr bwMode="gray">
            <a:xfrm flipV="1">
              <a:off x="8610211" y="3852233"/>
              <a:ext cx="483059" cy="44521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Gerade Verbindung 697"/>
            <p:cNvCxnSpPr/>
            <p:nvPr/>
          </p:nvCxnSpPr>
          <p:spPr bwMode="gray">
            <a:xfrm flipV="1">
              <a:off x="8677336" y="2582782"/>
              <a:ext cx="415934" cy="34548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/>
            <p:cNvGrpSpPr/>
            <p:nvPr/>
          </p:nvGrpSpPr>
          <p:grpSpPr>
            <a:xfrm>
              <a:off x="205639" y="1587817"/>
              <a:ext cx="590147" cy="693394"/>
              <a:chOff x="205639" y="1587817"/>
              <a:chExt cx="590147" cy="693394"/>
            </a:xfrm>
          </p:grpSpPr>
          <p:sp>
            <p:nvSpPr>
              <p:cNvPr id="688" name="Ellipse 687"/>
              <p:cNvSpPr/>
              <p:nvPr/>
            </p:nvSpPr>
            <p:spPr bwMode="gray">
              <a:xfrm>
                <a:off x="205639" y="2068408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2" name="Gruppieren 77"/>
              <p:cNvGrpSpPr>
                <a:grpSpLocks noChangeAspect="1"/>
              </p:cNvGrpSpPr>
              <p:nvPr/>
            </p:nvGrpSpPr>
            <p:grpSpPr bwMode="gray">
              <a:xfrm>
                <a:off x="379845" y="1587817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" name="Gruppieren 2"/>
            <p:cNvGrpSpPr/>
            <p:nvPr/>
          </p:nvGrpSpPr>
          <p:grpSpPr>
            <a:xfrm>
              <a:off x="850915" y="1607022"/>
              <a:ext cx="590147" cy="685145"/>
              <a:chOff x="850915" y="1607022"/>
              <a:chExt cx="590147" cy="685145"/>
            </a:xfrm>
          </p:grpSpPr>
          <p:sp>
            <p:nvSpPr>
              <p:cNvPr id="700" name="Ellipse 699"/>
              <p:cNvSpPr/>
              <p:nvPr/>
            </p:nvSpPr>
            <p:spPr bwMode="gray">
              <a:xfrm>
                <a:off x="850915" y="2079364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5" name="Gruppieren 77"/>
              <p:cNvGrpSpPr>
                <a:grpSpLocks noChangeAspect="1"/>
              </p:cNvGrpSpPr>
              <p:nvPr/>
            </p:nvGrpSpPr>
            <p:grpSpPr bwMode="gray">
              <a:xfrm>
                <a:off x="1027784" y="160702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4" name="Gruppieren 3"/>
            <p:cNvGrpSpPr/>
            <p:nvPr/>
          </p:nvGrpSpPr>
          <p:grpSpPr>
            <a:xfrm>
              <a:off x="1646701" y="1536259"/>
              <a:ext cx="704594" cy="741304"/>
              <a:chOff x="1646701" y="1536259"/>
              <a:chExt cx="704594" cy="741304"/>
            </a:xfrm>
          </p:grpSpPr>
          <p:sp>
            <p:nvSpPr>
              <p:cNvPr id="689" name="Ellipse 688"/>
              <p:cNvSpPr/>
              <p:nvPr/>
            </p:nvSpPr>
            <p:spPr bwMode="gray">
              <a:xfrm>
                <a:off x="1646701" y="20234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8" name="Gruppieren 131"/>
              <p:cNvGrpSpPr>
                <a:grpSpLocks noChangeAspect="1"/>
              </p:cNvGrpSpPr>
              <p:nvPr/>
            </p:nvGrpSpPr>
            <p:grpSpPr bwMode="gray">
              <a:xfrm>
                <a:off x="1924472" y="1536259"/>
                <a:ext cx="234791" cy="648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5" name="Gruppieren 4"/>
            <p:cNvGrpSpPr/>
            <p:nvPr/>
          </p:nvGrpSpPr>
          <p:grpSpPr>
            <a:xfrm>
              <a:off x="2344911" y="1623718"/>
              <a:ext cx="590147" cy="705118"/>
              <a:chOff x="2344911" y="1623718"/>
              <a:chExt cx="590147" cy="705118"/>
            </a:xfrm>
          </p:grpSpPr>
          <p:sp>
            <p:nvSpPr>
              <p:cNvPr id="693" name="Ellipse 692"/>
              <p:cNvSpPr/>
              <p:nvPr/>
            </p:nvSpPr>
            <p:spPr bwMode="gray">
              <a:xfrm>
                <a:off x="2344911" y="21160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1" name="Gruppieren 77"/>
              <p:cNvGrpSpPr>
                <a:grpSpLocks noChangeAspect="1"/>
              </p:cNvGrpSpPr>
              <p:nvPr/>
            </p:nvGrpSpPr>
            <p:grpSpPr bwMode="gray">
              <a:xfrm>
                <a:off x="2519097" y="1623718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" name="Gruppieren 5"/>
            <p:cNvGrpSpPr/>
            <p:nvPr/>
          </p:nvGrpSpPr>
          <p:grpSpPr>
            <a:xfrm>
              <a:off x="2802890" y="1539031"/>
              <a:ext cx="704594" cy="740040"/>
              <a:chOff x="2802890" y="1539031"/>
              <a:chExt cx="704594" cy="740040"/>
            </a:xfrm>
          </p:grpSpPr>
          <p:sp>
            <p:nvSpPr>
              <p:cNvPr id="690" name="Ellipse 689"/>
              <p:cNvSpPr/>
              <p:nvPr/>
            </p:nvSpPr>
            <p:spPr bwMode="gray">
              <a:xfrm>
                <a:off x="2802890" y="202499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4" name="Gruppieren 131"/>
              <p:cNvGrpSpPr>
                <a:grpSpLocks noChangeAspect="1"/>
              </p:cNvGrpSpPr>
              <p:nvPr/>
            </p:nvGrpSpPr>
            <p:grpSpPr bwMode="gray">
              <a:xfrm>
                <a:off x="3085241" y="1539031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4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" name="Gruppieren 6"/>
            <p:cNvGrpSpPr/>
            <p:nvPr/>
          </p:nvGrpSpPr>
          <p:grpSpPr>
            <a:xfrm>
              <a:off x="3651439" y="1610070"/>
              <a:ext cx="590147" cy="699893"/>
              <a:chOff x="3651439" y="1610070"/>
              <a:chExt cx="590147" cy="699893"/>
            </a:xfrm>
          </p:grpSpPr>
          <p:sp>
            <p:nvSpPr>
              <p:cNvPr id="697" name="Ellipse 696"/>
              <p:cNvSpPr/>
              <p:nvPr/>
            </p:nvSpPr>
            <p:spPr bwMode="gray">
              <a:xfrm>
                <a:off x="3651439" y="2097160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7" name="Gruppieren 77"/>
              <p:cNvGrpSpPr>
                <a:grpSpLocks noChangeAspect="1"/>
              </p:cNvGrpSpPr>
              <p:nvPr/>
            </p:nvGrpSpPr>
            <p:grpSpPr bwMode="gray">
              <a:xfrm>
                <a:off x="3798335" y="1610070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" name="Gruppieren 7"/>
            <p:cNvGrpSpPr/>
            <p:nvPr/>
          </p:nvGrpSpPr>
          <p:grpSpPr>
            <a:xfrm>
              <a:off x="4035893" y="1532577"/>
              <a:ext cx="704594" cy="723522"/>
              <a:chOff x="4035893" y="1532577"/>
              <a:chExt cx="704594" cy="723522"/>
            </a:xfrm>
          </p:grpSpPr>
          <p:sp>
            <p:nvSpPr>
              <p:cNvPr id="699" name="Ellipse 698"/>
              <p:cNvSpPr/>
              <p:nvPr/>
            </p:nvSpPr>
            <p:spPr bwMode="gray">
              <a:xfrm>
                <a:off x="4035893" y="200202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3" name="Gruppieren 131"/>
              <p:cNvGrpSpPr>
                <a:grpSpLocks noChangeAspect="1"/>
              </p:cNvGrpSpPr>
              <p:nvPr/>
            </p:nvGrpSpPr>
            <p:grpSpPr bwMode="gray">
              <a:xfrm>
                <a:off x="4303997" y="1532577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" name="Gruppieren 8"/>
            <p:cNvGrpSpPr/>
            <p:nvPr/>
          </p:nvGrpSpPr>
          <p:grpSpPr>
            <a:xfrm>
              <a:off x="4909156" y="1573561"/>
              <a:ext cx="590147" cy="710193"/>
              <a:chOff x="4909156" y="1573561"/>
              <a:chExt cx="590147" cy="710193"/>
            </a:xfrm>
          </p:grpSpPr>
          <p:sp>
            <p:nvSpPr>
              <p:cNvPr id="687" name="Ellipse 686"/>
              <p:cNvSpPr/>
              <p:nvPr/>
            </p:nvSpPr>
            <p:spPr bwMode="gray">
              <a:xfrm>
                <a:off x="4909156" y="2070951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0" name="Gruppieren 77"/>
              <p:cNvGrpSpPr>
                <a:grpSpLocks noChangeAspect="1"/>
              </p:cNvGrpSpPr>
              <p:nvPr/>
            </p:nvGrpSpPr>
            <p:grpSpPr bwMode="gray">
              <a:xfrm>
                <a:off x="5087754" y="1573561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3" name="Gruppieren 12"/>
            <p:cNvGrpSpPr/>
            <p:nvPr/>
          </p:nvGrpSpPr>
          <p:grpSpPr>
            <a:xfrm>
              <a:off x="5709405" y="1548947"/>
              <a:ext cx="590147" cy="703989"/>
              <a:chOff x="5709405" y="1548947"/>
              <a:chExt cx="590147" cy="703989"/>
            </a:xfrm>
          </p:grpSpPr>
          <p:sp>
            <p:nvSpPr>
              <p:cNvPr id="692" name="Ellipse 691"/>
              <p:cNvSpPr/>
              <p:nvPr/>
            </p:nvSpPr>
            <p:spPr bwMode="gray">
              <a:xfrm>
                <a:off x="5709405" y="20401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9" name="Gruppieren 77"/>
              <p:cNvGrpSpPr>
                <a:grpSpLocks noChangeAspect="1"/>
              </p:cNvGrpSpPr>
              <p:nvPr/>
            </p:nvGrpSpPr>
            <p:grpSpPr bwMode="gray">
              <a:xfrm>
                <a:off x="5885093" y="1548947"/>
                <a:ext cx="282303" cy="648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1" name="Gruppieren 10"/>
            <p:cNvGrpSpPr/>
            <p:nvPr/>
          </p:nvGrpSpPr>
          <p:grpSpPr>
            <a:xfrm>
              <a:off x="6392028" y="1634318"/>
              <a:ext cx="704594" cy="697861"/>
              <a:chOff x="6392028" y="1634318"/>
              <a:chExt cx="704594" cy="697861"/>
            </a:xfrm>
          </p:grpSpPr>
          <p:sp>
            <p:nvSpPr>
              <p:cNvPr id="686" name="Ellipse 685"/>
              <p:cNvSpPr/>
              <p:nvPr/>
            </p:nvSpPr>
            <p:spPr bwMode="gray">
              <a:xfrm>
                <a:off x="6392028" y="207810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2" name="Gruppieren 131"/>
              <p:cNvGrpSpPr>
                <a:grpSpLocks noChangeAspect="1"/>
              </p:cNvGrpSpPr>
              <p:nvPr/>
            </p:nvGrpSpPr>
            <p:grpSpPr bwMode="gray">
              <a:xfrm>
                <a:off x="6655560" y="1634318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0" name="Gruppieren 9"/>
            <p:cNvGrpSpPr/>
            <p:nvPr/>
          </p:nvGrpSpPr>
          <p:grpSpPr>
            <a:xfrm>
              <a:off x="7158741" y="1511943"/>
              <a:ext cx="704594" cy="737660"/>
              <a:chOff x="7158741" y="1511943"/>
              <a:chExt cx="704594" cy="737660"/>
            </a:xfrm>
          </p:grpSpPr>
          <p:sp>
            <p:nvSpPr>
              <p:cNvPr id="696" name="Ellipse 695"/>
              <p:cNvSpPr/>
              <p:nvPr/>
            </p:nvSpPr>
            <p:spPr bwMode="gray">
              <a:xfrm>
                <a:off x="7158741" y="199553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5" name="Gruppieren 131"/>
              <p:cNvGrpSpPr>
                <a:grpSpLocks noChangeAspect="1"/>
              </p:cNvGrpSpPr>
              <p:nvPr/>
            </p:nvGrpSpPr>
            <p:grpSpPr bwMode="gray">
              <a:xfrm>
                <a:off x="7392525" y="1511943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6" name="Gruppieren 15"/>
            <p:cNvGrpSpPr/>
            <p:nvPr/>
          </p:nvGrpSpPr>
          <p:grpSpPr>
            <a:xfrm>
              <a:off x="8132702" y="1583752"/>
              <a:ext cx="590147" cy="696988"/>
              <a:chOff x="8132702" y="1583752"/>
              <a:chExt cx="590147" cy="696988"/>
            </a:xfrm>
          </p:grpSpPr>
          <p:sp>
            <p:nvSpPr>
              <p:cNvPr id="695" name="Ellipse 694"/>
              <p:cNvSpPr/>
              <p:nvPr/>
            </p:nvSpPr>
            <p:spPr bwMode="gray">
              <a:xfrm>
                <a:off x="8132702" y="2067937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72" name="Gruppieren 77"/>
              <p:cNvGrpSpPr>
                <a:grpSpLocks noChangeAspect="1"/>
              </p:cNvGrpSpPr>
              <p:nvPr/>
            </p:nvGrpSpPr>
            <p:grpSpPr bwMode="gray">
              <a:xfrm>
                <a:off x="8280265" y="158375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0" name="Gruppieren 29"/>
            <p:cNvGrpSpPr/>
            <p:nvPr/>
          </p:nvGrpSpPr>
          <p:grpSpPr>
            <a:xfrm>
              <a:off x="1024450" y="1835943"/>
              <a:ext cx="647418" cy="794591"/>
              <a:chOff x="1024450" y="1835943"/>
              <a:chExt cx="647418" cy="794591"/>
            </a:xfrm>
          </p:grpSpPr>
          <p:sp>
            <p:nvSpPr>
              <p:cNvPr id="713" name="Ellipse 712"/>
              <p:cNvSpPr/>
              <p:nvPr/>
            </p:nvSpPr>
            <p:spPr bwMode="gray">
              <a:xfrm>
                <a:off x="1024450" y="2397079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5" name="Gruppieren 74"/>
              <p:cNvGrpSpPr>
                <a:grpSpLocks noChangeAspect="1"/>
              </p:cNvGrpSpPr>
              <p:nvPr/>
            </p:nvGrpSpPr>
            <p:grpSpPr bwMode="gray">
              <a:xfrm>
                <a:off x="1200849" y="183594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0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8" name="Gruppieren 27"/>
            <p:cNvGrpSpPr/>
            <p:nvPr/>
          </p:nvGrpSpPr>
          <p:grpSpPr>
            <a:xfrm>
              <a:off x="2094181" y="1917374"/>
              <a:ext cx="647418" cy="779379"/>
              <a:chOff x="2094181" y="1917374"/>
              <a:chExt cx="647418" cy="779379"/>
            </a:xfrm>
          </p:grpSpPr>
          <p:sp>
            <p:nvSpPr>
              <p:cNvPr id="704" name="Ellipse 703"/>
              <p:cNvSpPr/>
              <p:nvPr/>
            </p:nvSpPr>
            <p:spPr bwMode="gray">
              <a:xfrm>
                <a:off x="2094181" y="2463298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8" name="Gruppieren 74"/>
              <p:cNvGrpSpPr>
                <a:grpSpLocks noChangeAspect="1"/>
              </p:cNvGrpSpPr>
              <p:nvPr/>
            </p:nvGrpSpPr>
            <p:grpSpPr bwMode="gray">
              <a:xfrm>
                <a:off x="2296341" y="1917374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" name="Gruppieren 26"/>
            <p:cNvGrpSpPr/>
            <p:nvPr/>
          </p:nvGrpSpPr>
          <p:grpSpPr>
            <a:xfrm>
              <a:off x="2525373" y="1890267"/>
              <a:ext cx="704594" cy="807244"/>
              <a:chOff x="2525373" y="1890267"/>
              <a:chExt cx="704594" cy="807244"/>
            </a:xfrm>
          </p:grpSpPr>
          <p:sp>
            <p:nvSpPr>
              <p:cNvPr id="703" name="Ellipse 702"/>
              <p:cNvSpPr/>
              <p:nvPr/>
            </p:nvSpPr>
            <p:spPr bwMode="gray">
              <a:xfrm>
                <a:off x="2525373" y="244343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1" name="Gruppieren 128"/>
              <p:cNvGrpSpPr>
                <a:grpSpLocks noChangeAspect="1"/>
              </p:cNvGrpSpPr>
              <p:nvPr/>
            </p:nvGrpSpPr>
            <p:grpSpPr bwMode="gray">
              <a:xfrm>
                <a:off x="2739646" y="1890267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400000" rev="0"/>
                </a:camera>
                <a:lightRig rig="balanced" dir="t"/>
              </a:scene3d>
            </p:grpSpPr>
            <p:sp>
              <p:nvSpPr>
                <p:cNvPr id="61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" name="Gruppieren 25"/>
            <p:cNvGrpSpPr/>
            <p:nvPr/>
          </p:nvGrpSpPr>
          <p:grpSpPr>
            <a:xfrm>
              <a:off x="3226520" y="1837853"/>
              <a:ext cx="647418" cy="770896"/>
              <a:chOff x="3226520" y="1837853"/>
              <a:chExt cx="647418" cy="770896"/>
            </a:xfrm>
          </p:grpSpPr>
          <p:sp>
            <p:nvSpPr>
              <p:cNvPr id="714" name="Ellipse 713"/>
              <p:cNvSpPr/>
              <p:nvPr/>
            </p:nvSpPr>
            <p:spPr bwMode="gray">
              <a:xfrm>
                <a:off x="3226520" y="2375294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4" name="Gruppieren 74"/>
              <p:cNvGrpSpPr>
                <a:grpSpLocks noChangeAspect="1"/>
              </p:cNvGrpSpPr>
              <p:nvPr/>
            </p:nvGrpSpPr>
            <p:grpSpPr bwMode="gray">
              <a:xfrm>
                <a:off x="3433173" y="183785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1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" name="Gruppieren 14"/>
            <p:cNvGrpSpPr/>
            <p:nvPr/>
          </p:nvGrpSpPr>
          <p:grpSpPr>
            <a:xfrm>
              <a:off x="4394338" y="1865149"/>
              <a:ext cx="647418" cy="769001"/>
              <a:chOff x="4394338" y="1865149"/>
              <a:chExt cx="647418" cy="769001"/>
            </a:xfrm>
          </p:grpSpPr>
          <p:sp>
            <p:nvSpPr>
              <p:cNvPr id="705" name="Ellipse 704"/>
              <p:cNvSpPr/>
              <p:nvPr/>
            </p:nvSpPr>
            <p:spPr bwMode="gray">
              <a:xfrm>
                <a:off x="4394338" y="240069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7" name="Gruppieren 74"/>
              <p:cNvGrpSpPr>
                <a:grpSpLocks noChangeAspect="1"/>
              </p:cNvGrpSpPr>
              <p:nvPr/>
            </p:nvGrpSpPr>
            <p:grpSpPr bwMode="gray">
              <a:xfrm>
                <a:off x="4517831" y="1865149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4" name="Gruppieren 13"/>
            <p:cNvGrpSpPr/>
            <p:nvPr/>
          </p:nvGrpSpPr>
          <p:grpSpPr>
            <a:xfrm>
              <a:off x="5325534" y="1870225"/>
              <a:ext cx="704594" cy="800983"/>
              <a:chOff x="5325534" y="1870225"/>
              <a:chExt cx="704594" cy="800983"/>
            </a:xfrm>
          </p:grpSpPr>
          <p:sp>
            <p:nvSpPr>
              <p:cNvPr id="702" name="Ellipse 701"/>
              <p:cNvSpPr/>
              <p:nvPr/>
            </p:nvSpPr>
            <p:spPr bwMode="gray">
              <a:xfrm>
                <a:off x="5325534" y="2417136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0" name="Gruppieren 128"/>
              <p:cNvGrpSpPr>
                <a:grpSpLocks noChangeAspect="1"/>
              </p:cNvGrpSpPr>
              <p:nvPr/>
            </p:nvGrpSpPr>
            <p:grpSpPr bwMode="gray">
              <a:xfrm>
                <a:off x="5577615" y="187022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2" name="Gruppieren 11"/>
            <p:cNvGrpSpPr/>
            <p:nvPr/>
          </p:nvGrpSpPr>
          <p:grpSpPr>
            <a:xfrm>
              <a:off x="6040897" y="1738135"/>
              <a:ext cx="704594" cy="790028"/>
              <a:chOff x="6040897" y="1738135"/>
              <a:chExt cx="704594" cy="790028"/>
            </a:xfrm>
          </p:grpSpPr>
          <p:sp>
            <p:nvSpPr>
              <p:cNvPr id="701" name="Ellipse 700"/>
              <p:cNvSpPr/>
              <p:nvPr/>
            </p:nvSpPr>
            <p:spPr bwMode="gray">
              <a:xfrm>
                <a:off x="6040897" y="22740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3" name="Gruppieren 128"/>
              <p:cNvGrpSpPr>
                <a:grpSpLocks noChangeAspect="1"/>
              </p:cNvGrpSpPr>
              <p:nvPr/>
            </p:nvGrpSpPr>
            <p:grpSpPr bwMode="gray">
              <a:xfrm>
                <a:off x="6250348" y="173813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2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9" name="Gruppieren 18"/>
            <p:cNvGrpSpPr/>
            <p:nvPr/>
          </p:nvGrpSpPr>
          <p:grpSpPr>
            <a:xfrm>
              <a:off x="7158833" y="1880915"/>
              <a:ext cx="647418" cy="804685"/>
              <a:chOff x="7158833" y="1880915"/>
              <a:chExt cx="647418" cy="804685"/>
            </a:xfrm>
          </p:grpSpPr>
          <p:sp>
            <p:nvSpPr>
              <p:cNvPr id="716" name="Ellipse 715"/>
              <p:cNvSpPr/>
              <p:nvPr/>
            </p:nvSpPr>
            <p:spPr bwMode="gray">
              <a:xfrm>
                <a:off x="7158833" y="245214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6" name="Gruppieren 74"/>
              <p:cNvGrpSpPr>
                <a:grpSpLocks noChangeAspect="1"/>
              </p:cNvGrpSpPr>
              <p:nvPr/>
            </p:nvGrpSpPr>
            <p:grpSpPr bwMode="gray">
              <a:xfrm>
                <a:off x="7334073" y="1880915"/>
                <a:ext cx="313670" cy="720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7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8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8" name="Gruppieren 17"/>
            <p:cNvGrpSpPr/>
            <p:nvPr/>
          </p:nvGrpSpPr>
          <p:grpSpPr>
            <a:xfrm>
              <a:off x="7827559" y="1907752"/>
              <a:ext cx="647418" cy="799235"/>
              <a:chOff x="7827559" y="1907752"/>
              <a:chExt cx="647418" cy="799235"/>
            </a:xfrm>
          </p:grpSpPr>
          <p:sp>
            <p:nvSpPr>
              <p:cNvPr id="715" name="Ellipse 714"/>
              <p:cNvSpPr/>
              <p:nvPr/>
            </p:nvSpPr>
            <p:spPr bwMode="gray">
              <a:xfrm>
                <a:off x="7827559" y="2473532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9" name="Gruppieren 74"/>
              <p:cNvGrpSpPr>
                <a:grpSpLocks noChangeAspect="1"/>
              </p:cNvGrpSpPr>
              <p:nvPr/>
            </p:nvGrpSpPr>
            <p:grpSpPr bwMode="gray">
              <a:xfrm>
                <a:off x="7967598" y="1907752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3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1" name="Gruppieren 30"/>
            <p:cNvGrpSpPr/>
            <p:nvPr/>
          </p:nvGrpSpPr>
          <p:grpSpPr>
            <a:xfrm>
              <a:off x="278843" y="2181663"/>
              <a:ext cx="754074" cy="859548"/>
              <a:chOff x="278843" y="2181663"/>
              <a:chExt cx="754074" cy="859548"/>
            </a:xfrm>
          </p:grpSpPr>
          <p:sp>
            <p:nvSpPr>
              <p:cNvPr id="712" name="Ellipse 711"/>
              <p:cNvSpPr/>
              <p:nvPr/>
            </p:nvSpPr>
            <p:spPr bwMode="gray">
              <a:xfrm>
                <a:off x="278843" y="27692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90" name="Gruppieren 125"/>
              <p:cNvGrpSpPr>
                <a:grpSpLocks noChangeAspect="1"/>
              </p:cNvGrpSpPr>
              <p:nvPr/>
            </p:nvGrpSpPr>
            <p:grpSpPr bwMode="gray">
              <a:xfrm>
                <a:off x="505082" y="218166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720000" rev="0"/>
                </a:camera>
                <a:lightRig rig="balanced" dir="t"/>
              </a:scene3d>
            </p:grpSpPr>
            <p:sp>
              <p:nvSpPr>
                <p:cNvPr id="59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9" name="Gruppieren 28"/>
            <p:cNvGrpSpPr/>
            <p:nvPr/>
          </p:nvGrpSpPr>
          <p:grpSpPr>
            <a:xfrm>
              <a:off x="1457582" y="2184586"/>
              <a:ext cx="754074" cy="873559"/>
              <a:chOff x="1457582" y="2184586"/>
              <a:chExt cx="754074" cy="873559"/>
            </a:xfrm>
          </p:grpSpPr>
          <p:sp>
            <p:nvSpPr>
              <p:cNvPr id="707" name="Ellipse 706"/>
              <p:cNvSpPr/>
              <p:nvPr/>
            </p:nvSpPr>
            <p:spPr bwMode="gray">
              <a:xfrm>
                <a:off x="1457582" y="278623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87" name="Gruppieren 125"/>
              <p:cNvGrpSpPr>
                <a:grpSpLocks noChangeAspect="1"/>
              </p:cNvGrpSpPr>
              <p:nvPr/>
            </p:nvGrpSpPr>
            <p:grpSpPr bwMode="gray">
              <a:xfrm>
                <a:off x="1705489" y="2184586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/>
              </a:scene3d>
            </p:grpSpPr>
            <p:sp>
              <p:nvSpPr>
                <p:cNvPr id="58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4" name="Gruppieren 63"/>
            <p:cNvGrpSpPr/>
            <p:nvPr/>
          </p:nvGrpSpPr>
          <p:grpSpPr>
            <a:xfrm>
              <a:off x="2786262" y="2474511"/>
              <a:ext cx="674288" cy="844792"/>
              <a:chOff x="2786262" y="2474511"/>
              <a:chExt cx="674288" cy="844792"/>
            </a:xfrm>
          </p:grpSpPr>
          <p:sp>
            <p:nvSpPr>
              <p:cNvPr id="708" name="Ellipse 707"/>
              <p:cNvSpPr/>
              <p:nvPr/>
            </p:nvSpPr>
            <p:spPr bwMode="gray">
              <a:xfrm>
                <a:off x="2786262" y="3076159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8" name="Gruppieren 71"/>
              <p:cNvGrpSpPr>
                <a:grpSpLocks noChangeAspect="1"/>
              </p:cNvGrpSpPr>
              <p:nvPr/>
            </p:nvGrpSpPr>
            <p:grpSpPr bwMode="gray">
              <a:xfrm>
                <a:off x="2972990" y="2474511"/>
                <a:ext cx="345037" cy="792000"/>
                <a:chOff x="10625592" y="1535985"/>
                <a:chExt cx="1929937" cy="4430037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" name="Gruppieren 24"/>
            <p:cNvGrpSpPr/>
            <p:nvPr/>
          </p:nvGrpSpPr>
          <p:grpSpPr>
            <a:xfrm>
              <a:off x="3752741" y="2339222"/>
              <a:ext cx="754074" cy="857906"/>
              <a:chOff x="3752741" y="2339222"/>
              <a:chExt cx="754074" cy="857906"/>
            </a:xfrm>
          </p:grpSpPr>
          <p:sp>
            <p:nvSpPr>
              <p:cNvPr id="711" name="Ellipse 710"/>
              <p:cNvSpPr/>
              <p:nvPr/>
            </p:nvSpPr>
            <p:spPr bwMode="gray">
              <a:xfrm>
                <a:off x="3752741" y="2925214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5" name="Gruppieren 125"/>
              <p:cNvGrpSpPr>
                <a:grpSpLocks noChangeAspect="1"/>
              </p:cNvGrpSpPr>
              <p:nvPr/>
            </p:nvGrpSpPr>
            <p:grpSpPr bwMode="gray">
              <a:xfrm>
                <a:off x="4010467" y="2339222"/>
                <a:ext cx="286967" cy="792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7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" name="Gruppieren 23"/>
            <p:cNvGrpSpPr/>
            <p:nvPr/>
          </p:nvGrpSpPr>
          <p:grpSpPr>
            <a:xfrm>
              <a:off x="4574278" y="2166584"/>
              <a:ext cx="754074" cy="861316"/>
              <a:chOff x="4574278" y="2166584"/>
              <a:chExt cx="754074" cy="861316"/>
            </a:xfrm>
          </p:grpSpPr>
          <p:sp>
            <p:nvSpPr>
              <p:cNvPr id="706" name="Ellipse 705"/>
              <p:cNvSpPr/>
              <p:nvPr/>
            </p:nvSpPr>
            <p:spPr bwMode="gray">
              <a:xfrm>
                <a:off x="4574278" y="2755986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2" name="Gruppieren 125"/>
              <p:cNvGrpSpPr>
                <a:grpSpLocks noChangeAspect="1"/>
              </p:cNvGrpSpPr>
              <p:nvPr/>
            </p:nvGrpSpPr>
            <p:grpSpPr bwMode="gray">
              <a:xfrm>
                <a:off x="4834807" y="2166584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" name="Gruppieren 22"/>
            <p:cNvGrpSpPr/>
            <p:nvPr/>
          </p:nvGrpSpPr>
          <p:grpSpPr>
            <a:xfrm>
              <a:off x="6276571" y="2305513"/>
              <a:ext cx="754074" cy="845659"/>
              <a:chOff x="6276571" y="2305513"/>
              <a:chExt cx="754074" cy="845659"/>
            </a:xfrm>
          </p:grpSpPr>
          <p:sp>
            <p:nvSpPr>
              <p:cNvPr id="710" name="Ellipse 709"/>
              <p:cNvSpPr/>
              <p:nvPr/>
            </p:nvSpPr>
            <p:spPr bwMode="gray">
              <a:xfrm>
                <a:off x="6276571" y="287925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9" name="Gruppieren 125"/>
              <p:cNvGrpSpPr>
                <a:grpSpLocks noChangeAspect="1"/>
              </p:cNvGrpSpPr>
              <p:nvPr/>
            </p:nvGrpSpPr>
            <p:grpSpPr bwMode="gray">
              <a:xfrm>
                <a:off x="6536783" y="230551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0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1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7" name="Gruppieren 16"/>
            <p:cNvGrpSpPr/>
            <p:nvPr/>
          </p:nvGrpSpPr>
          <p:grpSpPr>
            <a:xfrm>
              <a:off x="8354013" y="2214743"/>
              <a:ext cx="674288" cy="861416"/>
              <a:chOff x="8354013" y="2214743"/>
              <a:chExt cx="674288" cy="861416"/>
            </a:xfrm>
          </p:grpSpPr>
          <p:sp>
            <p:nvSpPr>
              <p:cNvPr id="709" name="Ellipse 708"/>
              <p:cNvSpPr/>
              <p:nvPr/>
            </p:nvSpPr>
            <p:spPr bwMode="gray">
              <a:xfrm>
                <a:off x="8354013" y="2833015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6" name="Gruppieren 125"/>
              <p:cNvGrpSpPr>
                <a:grpSpLocks noChangeAspect="1"/>
              </p:cNvGrpSpPr>
              <p:nvPr/>
            </p:nvGrpSpPr>
            <p:grpSpPr bwMode="gray">
              <a:xfrm>
                <a:off x="8586627" y="221474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6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5" name="Gruppieren 64"/>
            <p:cNvGrpSpPr/>
            <p:nvPr/>
          </p:nvGrpSpPr>
          <p:grpSpPr>
            <a:xfrm>
              <a:off x="724361" y="2840588"/>
              <a:ext cx="754074" cy="920423"/>
              <a:chOff x="724361" y="2840588"/>
              <a:chExt cx="754074" cy="920423"/>
            </a:xfrm>
          </p:grpSpPr>
          <p:sp>
            <p:nvSpPr>
              <p:cNvPr id="721" name="Ellipse 720"/>
              <p:cNvSpPr/>
              <p:nvPr/>
            </p:nvSpPr>
            <p:spPr bwMode="gray">
              <a:xfrm>
                <a:off x="724361" y="34890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97" name="Gruppieren 68"/>
              <p:cNvGrpSpPr>
                <a:grpSpLocks noChangeAspect="1"/>
              </p:cNvGrpSpPr>
              <p:nvPr/>
            </p:nvGrpSpPr>
            <p:grpSpPr bwMode="gray">
              <a:xfrm>
                <a:off x="947357" y="2840588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9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7" name="Gruppieren 66"/>
            <p:cNvGrpSpPr/>
            <p:nvPr/>
          </p:nvGrpSpPr>
          <p:grpSpPr>
            <a:xfrm>
              <a:off x="1814404" y="2886581"/>
              <a:ext cx="754074" cy="919824"/>
              <a:chOff x="1814404" y="2886581"/>
              <a:chExt cx="754074" cy="919824"/>
            </a:xfrm>
          </p:grpSpPr>
          <p:sp>
            <p:nvSpPr>
              <p:cNvPr id="719" name="Ellipse 718"/>
              <p:cNvSpPr/>
              <p:nvPr/>
            </p:nvSpPr>
            <p:spPr bwMode="gray">
              <a:xfrm>
                <a:off x="1814404" y="353449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1" name="Gruppieren 68"/>
              <p:cNvGrpSpPr>
                <a:grpSpLocks noChangeAspect="1"/>
              </p:cNvGrpSpPr>
              <p:nvPr/>
            </p:nvGrpSpPr>
            <p:grpSpPr bwMode="gray">
              <a:xfrm>
                <a:off x="2031519" y="288658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8" name="Gruppieren 67"/>
            <p:cNvGrpSpPr/>
            <p:nvPr/>
          </p:nvGrpSpPr>
          <p:grpSpPr>
            <a:xfrm>
              <a:off x="3259888" y="2812028"/>
              <a:ext cx="754074" cy="907835"/>
              <a:chOff x="3259888" y="2812028"/>
              <a:chExt cx="754074" cy="907835"/>
            </a:xfrm>
          </p:grpSpPr>
          <p:sp>
            <p:nvSpPr>
              <p:cNvPr id="717" name="Ellipse 716"/>
              <p:cNvSpPr/>
              <p:nvPr/>
            </p:nvSpPr>
            <p:spPr bwMode="gray">
              <a:xfrm>
                <a:off x="3259888" y="344794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6" name="Gruppieren 122"/>
              <p:cNvGrpSpPr>
                <a:grpSpLocks noChangeAspect="1"/>
              </p:cNvGrpSpPr>
              <p:nvPr/>
            </p:nvGrpSpPr>
            <p:grpSpPr bwMode="gray">
              <a:xfrm>
                <a:off x="3520437" y="2812028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9" name="Gruppieren 68"/>
            <p:cNvGrpSpPr/>
            <p:nvPr/>
          </p:nvGrpSpPr>
          <p:grpSpPr>
            <a:xfrm>
              <a:off x="4154906" y="2793622"/>
              <a:ext cx="754074" cy="935471"/>
              <a:chOff x="4154906" y="2793622"/>
              <a:chExt cx="754074" cy="935471"/>
            </a:xfrm>
          </p:grpSpPr>
          <p:sp>
            <p:nvSpPr>
              <p:cNvPr id="724" name="Ellipse 723"/>
              <p:cNvSpPr/>
              <p:nvPr/>
            </p:nvSpPr>
            <p:spPr bwMode="gray">
              <a:xfrm>
                <a:off x="4154906" y="345717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0" name="Gruppieren 68"/>
              <p:cNvGrpSpPr>
                <a:grpSpLocks noChangeAspect="1"/>
              </p:cNvGrpSpPr>
              <p:nvPr/>
            </p:nvGrpSpPr>
            <p:grpSpPr bwMode="gray">
              <a:xfrm>
                <a:off x="4350586" y="27936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1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1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0" name="Gruppieren 69"/>
            <p:cNvGrpSpPr/>
            <p:nvPr/>
          </p:nvGrpSpPr>
          <p:grpSpPr>
            <a:xfrm>
              <a:off x="5381985" y="2751531"/>
              <a:ext cx="754074" cy="925211"/>
              <a:chOff x="5381985" y="2751531"/>
              <a:chExt cx="754074" cy="925211"/>
            </a:xfrm>
          </p:grpSpPr>
          <p:sp>
            <p:nvSpPr>
              <p:cNvPr id="720" name="Ellipse 719"/>
              <p:cNvSpPr/>
              <p:nvPr/>
            </p:nvSpPr>
            <p:spPr bwMode="gray">
              <a:xfrm>
                <a:off x="5381985" y="340482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5" name="Gruppieren 68"/>
              <p:cNvGrpSpPr>
                <a:grpSpLocks noChangeAspect="1"/>
              </p:cNvGrpSpPr>
              <p:nvPr/>
            </p:nvGrpSpPr>
            <p:grpSpPr bwMode="gray">
              <a:xfrm>
                <a:off x="5593959" y="275153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1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" name="Gruppieren 21"/>
            <p:cNvGrpSpPr/>
            <p:nvPr/>
          </p:nvGrpSpPr>
          <p:grpSpPr>
            <a:xfrm>
              <a:off x="6647632" y="2614302"/>
              <a:ext cx="754074" cy="921781"/>
              <a:chOff x="6647632" y="2614302"/>
              <a:chExt cx="754074" cy="921781"/>
            </a:xfrm>
          </p:grpSpPr>
          <p:sp>
            <p:nvSpPr>
              <p:cNvPr id="718" name="Ellipse 717"/>
              <p:cNvSpPr/>
              <p:nvPr/>
            </p:nvSpPr>
            <p:spPr bwMode="gray">
              <a:xfrm>
                <a:off x="6647632" y="326416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2" name="Gruppieren 122"/>
              <p:cNvGrpSpPr>
                <a:grpSpLocks noChangeAspect="1"/>
              </p:cNvGrpSpPr>
              <p:nvPr/>
            </p:nvGrpSpPr>
            <p:grpSpPr bwMode="gray">
              <a:xfrm>
                <a:off x="6876703" y="2614302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5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" name="Gruppieren 19"/>
            <p:cNvGrpSpPr/>
            <p:nvPr/>
          </p:nvGrpSpPr>
          <p:grpSpPr>
            <a:xfrm>
              <a:off x="7748999" y="2781113"/>
              <a:ext cx="754074" cy="922116"/>
              <a:chOff x="7748999" y="2781113"/>
              <a:chExt cx="754074" cy="922116"/>
            </a:xfrm>
          </p:grpSpPr>
          <p:sp>
            <p:nvSpPr>
              <p:cNvPr id="722" name="Ellipse 721"/>
              <p:cNvSpPr/>
              <p:nvPr/>
            </p:nvSpPr>
            <p:spPr bwMode="gray">
              <a:xfrm>
                <a:off x="7748999" y="3431315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8" name="Gruppieren 122"/>
              <p:cNvGrpSpPr>
                <a:grpSpLocks noChangeAspect="1"/>
              </p:cNvGrpSpPr>
              <p:nvPr/>
            </p:nvGrpSpPr>
            <p:grpSpPr bwMode="gray">
              <a:xfrm>
                <a:off x="8029630" y="2781113"/>
                <a:ext cx="313055" cy="864000"/>
                <a:chOff x="4278296" y="1535203"/>
                <a:chExt cx="1605711" cy="4431600"/>
              </a:xfrm>
              <a:solidFill>
                <a:schemeClr val="accent1">
                  <a:lumMod val="60000"/>
                  <a:lumOff val="4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2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" name="Gruppieren 20"/>
            <p:cNvGrpSpPr/>
            <p:nvPr/>
          </p:nvGrpSpPr>
          <p:grpSpPr>
            <a:xfrm>
              <a:off x="7097206" y="2544022"/>
              <a:ext cx="754074" cy="930345"/>
              <a:chOff x="7097206" y="2544022"/>
              <a:chExt cx="754074" cy="930345"/>
            </a:xfrm>
          </p:grpSpPr>
          <p:sp>
            <p:nvSpPr>
              <p:cNvPr id="723" name="Ellipse 722"/>
              <p:cNvSpPr/>
              <p:nvPr/>
            </p:nvSpPr>
            <p:spPr bwMode="gray">
              <a:xfrm>
                <a:off x="7097206" y="3202453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5" name="Gruppieren 68"/>
              <p:cNvGrpSpPr>
                <a:grpSpLocks noChangeAspect="1"/>
              </p:cNvGrpSpPr>
              <p:nvPr/>
            </p:nvGrpSpPr>
            <p:grpSpPr bwMode="gray">
              <a:xfrm>
                <a:off x="7328725" y="25440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2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dirty="0"/>
                </a:p>
              </p:txBody>
            </p:sp>
          </p:grpSp>
        </p:grpSp>
        <p:grpSp>
          <p:nvGrpSpPr>
            <p:cNvPr id="66" name="Gruppieren 65"/>
            <p:cNvGrpSpPr/>
            <p:nvPr/>
          </p:nvGrpSpPr>
          <p:grpSpPr>
            <a:xfrm>
              <a:off x="245484" y="3161231"/>
              <a:ext cx="950300" cy="1084637"/>
              <a:chOff x="245484" y="3161231"/>
              <a:chExt cx="950300" cy="1084637"/>
            </a:xfrm>
          </p:grpSpPr>
          <p:sp>
            <p:nvSpPr>
              <p:cNvPr id="725" name="Ellipse 724"/>
              <p:cNvSpPr/>
              <p:nvPr/>
            </p:nvSpPr>
            <p:spPr bwMode="gray">
              <a:xfrm>
                <a:off x="245484" y="390319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4" name="Gruppieren 119"/>
              <p:cNvGrpSpPr>
                <a:grpSpLocks noChangeAspect="1"/>
              </p:cNvGrpSpPr>
              <p:nvPr/>
            </p:nvGrpSpPr>
            <p:grpSpPr bwMode="gray">
              <a:xfrm>
                <a:off x="485077" y="316123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45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6" name="Gruppieren 75"/>
            <p:cNvGrpSpPr/>
            <p:nvPr/>
          </p:nvGrpSpPr>
          <p:grpSpPr>
            <a:xfrm>
              <a:off x="2112350" y="3400151"/>
              <a:ext cx="950300" cy="1067765"/>
              <a:chOff x="2112350" y="3400151"/>
              <a:chExt cx="950300" cy="1067765"/>
            </a:xfrm>
          </p:grpSpPr>
          <p:sp>
            <p:nvSpPr>
              <p:cNvPr id="730" name="Ellipse 729"/>
              <p:cNvSpPr/>
              <p:nvPr/>
            </p:nvSpPr>
            <p:spPr bwMode="gray">
              <a:xfrm>
                <a:off x="2112350" y="41252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1" name="Gruppieren 119"/>
              <p:cNvGrpSpPr>
                <a:grpSpLocks noChangeAspect="1"/>
              </p:cNvGrpSpPr>
              <p:nvPr/>
            </p:nvGrpSpPr>
            <p:grpSpPr bwMode="gray">
              <a:xfrm>
                <a:off x="2475340" y="340015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5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5" name="Gruppieren 74"/>
            <p:cNvGrpSpPr/>
            <p:nvPr/>
          </p:nvGrpSpPr>
          <p:grpSpPr>
            <a:xfrm>
              <a:off x="2977432" y="3258173"/>
              <a:ext cx="950300" cy="1116773"/>
              <a:chOff x="2977432" y="3258173"/>
              <a:chExt cx="950300" cy="1116773"/>
            </a:xfrm>
          </p:grpSpPr>
          <p:sp>
            <p:nvSpPr>
              <p:cNvPr id="729" name="Ellipse 728"/>
              <p:cNvSpPr/>
              <p:nvPr/>
            </p:nvSpPr>
            <p:spPr bwMode="gray">
              <a:xfrm>
                <a:off x="2977432" y="403227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48" name="Gruppieren 119"/>
              <p:cNvGrpSpPr>
                <a:grpSpLocks noChangeAspect="1"/>
              </p:cNvGrpSpPr>
              <p:nvPr/>
            </p:nvGrpSpPr>
            <p:grpSpPr bwMode="gray">
              <a:xfrm>
                <a:off x="3299198" y="325817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4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4" name="Gruppieren 73"/>
            <p:cNvGrpSpPr/>
            <p:nvPr/>
          </p:nvGrpSpPr>
          <p:grpSpPr>
            <a:xfrm>
              <a:off x="4037730" y="3408022"/>
              <a:ext cx="950300" cy="1092194"/>
              <a:chOff x="4037730" y="3408022"/>
              <a:chExt cx="950300" cy="1092194"/>
            </a:xfrm>
          </p:grpSpPr>
          <p:sp>
            <p:nvSpPr>
              <p:cNvPr id="732" name="Ellipse 731"/>
              <p:cNvSpPr/>
              <p:nvPr/>
            </p:nvSpPr>
            <p:spPr bwMode="gray">
              <a:xfrm>
                <a:off x="4037730" y="41575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7" name="Gruppieren 65"/>
              <p:cNvGrpSpPr>
                <a:grpSpLocks noChangeAspect="1"/>
              </p:cNvGrpSpPr>
              <p:nvPr/>
            </p:nvGrpSpPr>
            <p:grpSpPr bwMode="gray">
              <a:xfrm>
                <a:off x="4266121" y="3408022"/>
                <a:ext cx="423453" cy="972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43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4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3" name="Gruppieren 72"/>
            <p:cNvGrpSpPr/>
            <p:nvPr/>
          </p:nvGrpSpPr>
          <p:grpSpPr>
            <a:xfrm>
              <a:off x="4958876" y="3159145"/>
              <a:ext cx="950300" cy="1066135"/>
              <a:chOff x="4958876" y="3159145"/>
              <a:chExt cx="950300" cy="1066135"/>
            </a:xfrm>
          </p:grpSpPr>
          <p:sp>
            <p:nvSpPr>
              <p:cNvPr id="727" name="Ellipse 726"/>
              <p:cNvSpPr/>
              <p:nvPr/>
            </p:nvSpPr>
            <p:spPr bwMode="gray">
              <a:xfrm>
                <a:off x="4958876" y="388260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4" name="Gruppieren 65"/>
              <p:cNvGrpSpPr>
                <a:grpSpLocks noChangeAspect="1"/>
              </p:cNvGrpSpPr>
              <p:nvPr/>
            </p:nvGrpSpPr>
            <p:grpSpPr bwMode="gray">
              <a:xfrm>
                <a:off x="5240494" y="3159145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uppieren 81"/>
            <p:cNvGrpSpPr/>
            <p:nvPr/>
          </p:nvGrpSpPr>
          <p:grpSpPr>
            <a:xfrm>
              <a:off x="6474061" y="3549129"/>
              <a:ext cx="950300" cy="1050162"/>
              <a:chOff x="6474061" y="3549129"/>
              <a:chExt cx="950300" cy="1050162"/>
            </a:xfrm>
          </p:grpSpPr>
          <p:sp>
            <p:nvSpPr>
              <p:cNvPr id="728" name="Ellipse 727"/>
              <p:cNvSpPr/>
              <p:nvPr/>
            </p:nvSpPr>
            <p:spPr bwMode="gray">
              <a:xfrm>
                <a:off x="6474061" y="425661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9" name="Gruppieren 65"/>
              <p:cNvGrpSpPr>
                <a:grpSpLocks noChangeAspect="1"/>
              </p:cNvGrpSpPr>
              <p:nvPr/>
            </p:nvGrpSpPr>
            <p:grpSpPr bwMode="gray">
              <a:xfrm>
                <a:off x="6773533" y="3549129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2" name="Gruppieren 71"/>
            <p:cNvGrpSpPr/>
            <p:nvPr/>
          </p:nvGrpSpPr>
          <p:grpSpPr>
            <a:xfrm>
              <a:off x="7402030" y="3183015"/>
              <a:ext cx="950300" cy="1079626"/>
              <a:chOff x="7402030" y="3183015"/>
              <a:chExt cx="950300" cy="1079626"/>
            </a:xfrm>
          </p:grpSpPr>
          <p:sp>
            <p:nvSpPr>
              <p:cNvPr id="726" name="Ellipse 725"/>
              <p:cNvSpPr/>
              <p:nvPr/>
            </p:nvSpPr>
            <p:spPr bwMode="gray">
              <a:xfrm>
                <a:off x="7402030" y="391996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5" name="Gruppieren 119"/>
              <p:cNvGrpSpPr>
                <a:grpSpLocks noChangeAspect="1"/>
              </p:cNvGrpSpPr>
              <p:nvPr/>
            </p:nvGrpSpPr>
            <p:grpSpPr bwMode="gray">
              <a:xfrm>
                <a:off x="7721355" y="3183015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1" name="Gruppieren 70"/>
            <p:cNvGrpSpPr/>
            <p:nvPr/>
          </p:nvGrpSpPr>
          <p:grpSpPr>
            <a:xfrm>
              <a:off x="8109102" y="3429733"/>
              <a:ext cx="950300" cy="1073418"/>
              <a:chOff x="8109102" y="3429733"/>
              <a:chExt cx="950300" cy="1073418"/>
            </a:xfrm>
          </p:grpSpPr>
          <p:sp>
            <p:nvSpPr>
              <p:cNvPr id="731" name="Ellipse 730"/>
              <p:cNvSpPr/>
              <p:nvPr/>
            </p:nvSpPr>
            <p:spPr bwMode="gray">
              <a:xfrm>
                <a:off x="8109102" y="416047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2" name="Gruppieren 119"/>
              <p:cNvGrpSpPr>
                <a:grpSpLocks noChangeAspect="1"/>
              </p:cNvGrpSpPr>
              <p:nvPr/>
            </p:nvGrpSpPr>
            <p:grpSpPr bwMode="gray">
              <a:xfrm>
                <a:off x="8452949" y="342973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7" name="Gruppieren 76"/>
            <p:cNvGrpSpPr/>
            <p:nvPr/>
          </p:nvGrpSpPr>
          <p:grpSpPr>
            <a:xfrm>
              <a:off x="942334" y="3826876"/>
              <a:ext cx="950300" cy="1189393"/>
              <a:chOff x="942334" y="3826876"/>
              <a:chExt cx="950300" cy="1189393"/>
            </a:xfrm>
          </p:grpSpPr>
          <p:sp>
            <p:nvSpPr>
              <p:cNvPr id="735" name="Ellipse 734"/>
              <p:cNvSpPr/>
              <p:nvPr/>
            </p:nvSpPr>
            <p:spPr bwMode="gray">
              <a:xfrm>
                <a:off x="942334" y="467359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7" name="Gruppieren 62"/>
              <p:cNvGrpSpPr>
                <a:grpSpLocks noChangeAspect="1"/>
              </p:cNvGrpSpPr>
              <p:nvPr/>
            </p:nvGrpSpPr>
            <p:grpSpPr bwMode="gray">
              <a:xfrm>
                <a:off x="1200849" y="3826876"/>
                <a:ext cx="470502" cy="108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8" name="Gruppieren 77"/>
            <p:cNvGrpSpPr/>
            <p:nvPr/>
          </p:nvGrpSpPr>
          <p:grpSpPr>
            <a:xfrm>
              <a:off x="2599719" y="3971629"/>
              <a:ext cx="950300" cy="1182369"/>
              <a:chOff x="2599719" y="3971629"/>
              <a:chExt cx="950300" cy="1182369"/>
            </a:xfrm>
          </p:grpSpPr>
          <p:sp>
            <p:nvSpPr>
              <p:cNvPr id="737" name="Ellipse 736"/>
              <p:cNvSpPr/>
              <p:nvPr/>
            </p:nvSpPr>
            <p:spPr bwMode="gray">
              <a:xfrm>
                <a:off x="2599719" y="481132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0" name="Gruppieren 62"/>
              <p:cNvGrpSpPr>
                <a:grpSpLocks noChangeAspect="1"/>
              </p:cNvGrpSpPr>
              <p:nvPr/>
            </p:nvGrpSpPr>
            <p:grpSpPr bwMode="gray">
              <a:xfrm>
                <a:off x="2801400" y="3971629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40000" rev="0"/>
                </a:camera>
                <a:lightRig rig="balanced" dir="t"/>
              </a:scene3d>
            </p:grpSpPr>
            <p:sp>
              <p:nvSpPr>
                <p:cNvPr id="41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9" name="Gruppieren 78"/>
            <p:cNvGrpSpPr/>
            <p:nvPr/>
          </p:nvGrpSpPr>
          <p:grpSpPr>
            <a:xfrm>
              <a:off x="4473232" y="4009092"/>
              <a:ext cx="950300" cy="1175117"/>
              <a:chOff x="4473232" y="4009092"/>
              <a:chExt cx="950300" cy="1175117"/>
            </a:xfrm>
          </p:grpSpPr>
          <p:sp>
            <p:nvSpPr>
              <p:cNvPr id="733" name="Ellipse 732"/>
              <p:cNvSpPr/>
              <p:nvPr/>
            </p:nvSpPr>
            <p:spPr bwMode="gray">
              <a:xfrm>
                <a:off x="4473232" y="484153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3" name="Gruppieren 116"/>
              <p:cNvGrpSpPr>
                <a:grpSpLocks noChangeAspect="1"/>
              </p:cNvGrpSpPr>
              <p:nvPr/>
            </p:nvGrpSpPr>
            <p:grpSpPr bwMode="gray">
              <a:xfrm>
                <a:off x="4766865" y="4009092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1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uppieren 79"/>
            <p:cNvGrpSpPr/>
            <p:nvPr/>
          </p:nvGrpSpPr>
          <p:grpSpPr>
            <a:xfrm>
              <a:off x="5595688" y="3843187"/>
              <a:ext cx="950300" cy="1214109"/>
              <a:chOff x="5595688" y="3843187"/>
              <a:chExt cx="950300" cy="1214109"/>
            </a:xfrm>
          </p:grpSpPr>
          <p:sp>
            <p:nvSpPr>
              <p:cNvPr id="734" name="Ellipse 733"/>
              <p:cNvSpPr/>
              <p:nvPr/>
            </p:nvSpPr>
            <p:spPr bwMode="gray">
              <a:xfrm>
                <a:off x="5595688" y="471462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6" name="Gruppieren 116"/>
              <p:cNvGrpSpPr>
                <a:grpSpLocks noChangeAspect="1"/>
              </p:cNvGrpSpPr>
              <p:nvPr/>
            </p:nvGrpSpPr>
            <p:grpSpPr bwMode="gray">
              <a:xfrm>
                <a:off x="5843285" y="3843187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1200000" rev="0"/>
                </a:camera>
                <a:lightRig rig="balanced" dir="t"/>
              </a:scene3d>
            </p:grpSpPr>
            <p:sp>
              <p:nvSpPr>
                <p:cNvPr id="41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uppieren 80"/>
            <p:cNvGrpSpPr/>
            <p:nvPr/>
          </p:nvGrpSpPr>
          <p:grpSpPr>
            <a:xfrm>
              <a:off x="7274629" y="4051126"/>
              <a:ext cx="950300" cy="1202839"/>
              <a:chOff x="7274629" y="4051126"/>
              <a:chExt cx="950300" cy="1202839"/>
            </a:xfrm>
          </p:grpSpPr>
          <p:sp>
            <p:nvSpPr>
              <p:cNvPr id="736" name="Ellipse 735"/>
              <p:cNvSpPr/>
              <p:nvPr/>
            </p:nvSpPr>
            <p:spPr bwMode="gray">
              <a:xfrm>
                <a:off x="7274629" y="4911293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9" name="Gruppieren 62"/>
              <p:cNvGrpSpPr>
                <a:grpSpLocks noChangeAspect="1"/>
              </p:cNvGrpSpPr>
              <p:nvPr/>
            </p:nvGrpSpPr>
            <p:grpSpPr bwMode="gray">
              <a:xfrm>
                <a:off x="7549859" y="4051126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0" name="Gruppieren 89"/>
            <p:cNvGrpSpPr/>
            <p:nvPr/>
          </p:nvGrpSpPr>
          <p:grpSpPr>
            <a:xfrm>
              <a:off x="168032" y="4502728"/>
              <a:ext cx="950300" cy="1310060"/>
              <a:chOff x="168032" y="4502728"/>
              <a:chExt cx="950300" cy="1310060"/>
            </a:xfrm>
          </p:grpSpPr>
          <p:sp>
            <p:nvSpPr>
              <p:cNvPr id="742" name="Ellipse 741"/>
              <p:cNvSpPr/>
              <p:nvPr/>
            </p:nvSpPr>
            <p:spPr bwMode="gray">
              <a:xfrm>
                <a:off x="168032" y="547011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53" name="Gruppieren 59"/>
              <p:cNvGrpSpPr>
                <a:grpSpLocks noChangeAspect="1"/>
              </p:cNvGrpSpPr>
              <p:nvPr/>
            </p:nvGrpSpPr>
            <p:grpSpPr bwMode="gray">
              <a:xfrm>
                <a:off x="377309" y="4502728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960000" rev="0"/>
                </a:camera>
                <a:lightRig rig="balanced" dir="t"/>
              </a:scene3d>
            </p:grpSpPr>
            <p:sp>
              <p:nvSpPr>
                <p:cNvPr id="35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5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9" name="Gruppieren 88"/>
            <p:cNvGrpSpPr/>
            <p:nvPr/>
          </p:nvGrpSpPr>
          <p:grpSpPr>
            <a:xfrm>
              <a:off x="1763077" y="4427297"/>
              <a:ext cx="950300" cy="1311465"/>
              <a:chOff x="1763077" y="4427297"/>
              <a:chExt cx="950300" cy="1311465"/>
            </a:xfrm>
          </p:grpSpPr>
          <p:sp>
            <p:nvSpPr>
              <p:cNvPr id="739" name="Ellipse 738"/>
              <p:cNvSpPr/>
              <p:nvPr/>
            </p:nvSpPr>
            <p:spPr bwMode="gray">
              <a:xfrm>
                <a:off x="1763077" y="5396090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4" name="Gruppieren 113"/>
              <p:cNvGrpSpPr>
                <a:grpSpLocks noChangeAspect="1"/>
              </p:cNvGrpSpPr>
              <p:nvPr/>
            </p:nvGrpSpPr>
            <p:grpSpPr bwMode="gray">
              <a:xfrm>
                <a:off x="1961795" y="4427297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39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6" name="Gruppieren 85"/>
            <p:cNvGrpSpPr/>
            <p:nvPr/>
          </p:nvGrpSpPr>
          <p:grpSpPr>
            <a:xfrm>
              <a:off x="3259851" y="4536833"/>
              <a:ext cx="950300" cy="1320590"/>
              <a:chOff x="3259851" y="4536833"/>
              <a:chExt cx="950300" cy="1320590"/>
            </a:xfrm>
          </p:grpSpPr>
          <p:sp>
            <p:nvSpPr>
              <p:cNvPr id="743" name="Ellipse 742"/>
              <p:cNvSpPr/>
              <p:nvPr/>
            </p:nvSpPr>
            <p:spPr bwMode="gray">
              <a:xfrm>
                <a:off x="3259851" y="551475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73" name="Gruppieren 59"/>
              <p:cNvGrpSpPr>
                <a:grpSpLocks noChangeAspect="1"/>
              </p:cNvGrpSpPr>
              <p:nvPr/>
            </p:nvGrpSpPr>
            <p:grpSpPr bwMode="gray">
              <a:xfrm>
                <a:off x="3496612" y="4536833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21000000" rev="0"/>
                </a:camera>
                <a:lightRig rig="balanced" dir="t"/>
              </a:scene3d>
            </p:grpSpPr>
            <p:sp>
              <p:nvSpPr>
                <p:cNvPr id="374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5" name="Gruppieren 84"/>
            <p:cNvGrpSpPr/>
            <p:nvPr/>
          </p:nvGrpSpPr>
          <p:grpSpPr>
            <a:xfrm>
              <a:off x="4924249" y="4649797"/>
              <a:ext cx="950300" cy="1307016"/>
              <a:chOff x="4924249" y="4649797"/>
              <a:chExt cx="950300" cy="1307016"/>
            </a:xfrm>
          </p:grpSpPr>
          <p:sp>
            <p:nvSpPr>
              <p:cNvPr id="738" name="Ellipse 737"/>
              <p:cNvSpPr/>
              <p:nvPr/>
            </p:nvSpPr>
            <p:spPr bwMode="gray">
              <a:xfrm>
                <a:off x="4924249" y="561414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7" name="Gruppieren 113"/>
              <p:cNvGrpSpPr>
                <a:grpSpLocks noChangeAspect="1"/>
              </p:cNvGrpSpPr>
              <p:nvPr/>
            </p:nvGrpSpPr>
            <p:grpSpPr bwMode="gray">
              <a:xfrm>
                <a:off x="5194243" y="4649797"/>
                <a:ext cx="443495" cy="1224000"/>
                <a:chOff x="4278296" y="1535203"/>
                <a:chExt cx="1605711" cy="4431600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39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4" name="Gruppieren 83"/>
            <p:cNvGrpSpPr/>
            <p:nvPr/>
          </p:nvGrpSpPr>
          <p:grpSpPr>
            <a:xfrm>
              <a:off x="5891720" y="4549092"/>
              <a:ext cx="950300" cy="1299864"/>
              <a:chOff x="5891720" y="4549092"/>
              <a:chExt cx="950300" cy="1299864"/>
            </a:xfrm>
          </p:grpSpPr>
          <p:sp>
            <p:nvSpPr>
              <p:cNvPr id="741" name="Ellipse 740"/>
              <p:cNvSpPr/>
              <p:nvPr/>
            </p:nvSpPr>
            <p:spPr bwMode="gray">
              <a:xfrm>
                <a:off x="5891720" y="550628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1" name="Gruppieren 59"/>
              <p:cNvGrpSpPr>
                <a:grpSpLocks noChangeAspect="1"/>
              </p:cNvGrpSpPr>
              <p:nvPr/>
            </p:nvGrpSpPr>
            <p:grpSpPr bwMode="gray">
              <a:xfrm>
                <a:off x="6126263" y="4549092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uppieren 82"/>
            <p:cNvGrpSpPr/>
            <p:nvPr/>
          </p:nvGrpSpPr>
          <p:grpSpPr>
            <a:xfrm>
              <a:off x="8096404" y="4646888"/>
              <a:ext cx="950300" cy="1298122"/>
              <a:chOff x="8096404" y="4646888"/>
              <a:chExt cx="950300" cy="1298122"/>
            </a:xfrm>
          </p:grpSpPr>
          <p:sp>
            <p:nvSpPr>
              <p:cNvPr id="740" name="Ellipse 739"/>
              <p:cNvSpPr/>
              <p:nvPr/>
            </p:nvSpPr>
            <p:spPr bwMode="gray">
              <a:xfrm>
                <a:off x="8096404" y="560233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4" name="Gruppieren 113"/>
              <p:cNvGrpSpPr>
                <a:grpSpLocks noChangeAspect="1"/>
              </p:cNvGrpSpPr>
              <p:nvPr/>
            </p:nvGrpSpPr>
            <p:grpSpPr bwMode="gray">
              <a:xfrm>
                <a:off x="8393810" y="4646888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pic>
        <p:nvPicPr>
          <p:cNvPr id="8195" name="Picture 3" descr="D:\#-data-sss\#TCE\##Tournee\Vortrag\logo-top-transpar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4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TCE - The Coaching Experiment </a:t>
            </a:r>
            <a:r>
              <a:rPr lang="en-US" sz="3800" b="1" dirty="0" smtClean="0">
                <a:solidFill>
                  <a:schemeClr val="tx2"/>
                </a:solidFill>
              </a:rPr>
              <a:t>Club</a:t>
            </a:r>
            <a:endParaRPr lang="en-US" sz="3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2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solidFill>
                  <a:schemeClr val="tx2"/>
                </a:solidFill>
              </a:rPr>
              <a:t>Was werden die Coaching-Gebühren sein? </a:t>
            </a:r>
            <a:endParaRPr lang="de-DE" sz="36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879287" y="313999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0399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solidFill>
                  <a:schemeClr val="tx2"/>
                </a:solidFill>
              </a:rPr>
              <a:t>Privat-Coaching pro Tag: 5.000,- € </a:t>
            </a:r>
            <a:endParaRPr lang="de-DE" sz="36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879287" y="313999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69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solidFill>
                  <a:schemeClr val="tx2"/>
                </a:solidFill>
              </a:rPr>
              <a:t>TCE - Coaching-Gebühren für 365 Tage:</a:t>
            </a:r>
            <a:br>
              <a:rPr lang="de-DE" sz="3600" b="1" dirty="0" smtClean="0">
                <a:solidFill>
                  <a:schemeClr val="tx2"/>
                </a:solidFill>
              </a:rPr>
            </a:br>
            <a:r>
              <a:rPr lang="de-DE" sz="3600" b="1" dirty="0" smtClean="0">
                <a:solidFill>
                  <a:schemeClr val="tx2"/>
                </a:solidFill>
              </a:rPr>
              <a:t>7.000,- € Coaching</a:t>
            </a:r>
            <a:br>
              <a:rPr lang="de-DE" sz="3600" b="1" dirty="0" smtClean="0">
                <a:solidFill>
                  <a:schemeClr val="tx2"/>
                </a:solidFill>
              </a:rPr>
            </a:br>
            <a:r>
              <a:rPr lang="de-DE" sz="3600" b="1" dirty="0" smtClean="0">
                <a:solidFill>
                  <a:schemeClr val="tx2"/>
                </a:solidFill>
              </a:rPr>
              <a:t>3.000,- € Coach-Ausbildung</a:t>
            </a:r>
            <a:endParaRPr lang="de-DE" sz="36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2111931" y="4052830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2855800" y="5847521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>
                    <a:lumMod val="50000"/>
                  </a:schemeClr>
                </a:solidFill>
              </a:rPr>
              <a:t>Anmeldeformular für Mai 2013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7405" cy="145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feld 15"/>
          <p:cNvSpPr txBox="1"/>
          <p:nvPr/>
        </p:nvSpPr>
        <p:spPr>
          <a:xfrm>
            <a:off x="178853" y="1579054"/>
            <a:ext cx="42226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Glas </a:t>
            </a:r>
            <a:r>
              <a:rPr lang="de-DE" sz="1400" b="1" dirty="0">
                <a:solidFill>
                  <a:schemeClr val="tx2"/>
                </a:solidFill>
              </a:rPr>
              <a:t>halb voll – halb </a:t>
            </a:r>
            <a:r>
              <a:rPr lang="de-DE" sz="1400" b="1" dirty="0" smtClean="0">
                <a:solidFill>
                  <a:schemeClr val="tx2"/>
                </a:solidFill>
              </a:rPr>
              <a:t>leer?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Jammern/Schuldzuweisungen –  100 % Verantwortung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Fitness-Studio?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Spitzensportler ohne Coach?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Man </a:t>
            </a:r>
            <a:r>
              <a:rPr lang="de-DE" sz="1400" b="1" dirty="0">
                <a:solidFill>
                  <a:schemeClr val="tx2"/>
                </a:solidFill>
              </a:rPr>
              <a:t>kann nicht die Umgebung ändern (Arbeitgeber, Politik etc</a:t>
            </a:r>
            <a:r>
              <a:rPr lang="de-DE" sz="1400" b="1" dirty="0" smtClean="0">
                <a:solidFill>
                  <a:schemeClr val="tx2"/>
                </a:solidFill>
              </a:rPr>
              <a:t>.) </a:t>
            </a:r>
            <a:r>
              <a:rPr lang="de-DE" sz="1400" b="1" dirty="0">
                <a:solidFill>
                  <a:schemeClr val="tx2"/>
                </a:solidFill>
              </a:rPr>
              <a:t>– nur sich selbst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Beruf </a:t>
            </a:r>
            <a:r>
              <a:rPr lang="de-DE" sz="1400" b="1" dirty="0">
                <a:solidFill>
                  <a:schemeClr val="tx2"/>
                </a:solidFill>
              </a:rPr>
              <a:t>– </a:t>
            </a:r>
            <a:r>
              <a:rPr lang="de-DE" sz="1400" b="1" dirty="0" smtClean="0">
                <a:solidFill>
                  <a:schemeClr val="tx2"/>
                </a:solidFill>
              </a:rPr>
              <a:t>Berufung – Lebenszweck finden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Lebensqualität </a:t>
            </a:r>
            <a:r>
              <a:rPr lang="de-DE" sz="1400" b="1" dirty="0">
                <a:solidFill>
                  <a:schemeClr val="tx2"/>
                </a:solidFill>
              </a:rPr>
              <a:t>verbessern nicht nur für heute – für immer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/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/>
            </a:r>
            <a:br>
              <a:rPr lang="de-DE" sz="1400" b="1" dirty="0" smtClean="0">
                <a:solidFill>
                  <a:schemeClr val="tx2"/>
                </a:solidFill>
              </a:rPr>
            </a:b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560241" y="1550978"/>
            <a:ext cx="45706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2"/>
                </a:solidFill>
              </a:rPr>
              <a:t>Ziele nicht reduzieren – Ergebnisse verbessern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Die meisten Menschen leben unterhalb ihrer Fähigkeiten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Wer nicht wächst, stagniert – Leistung – Leidenschaft 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Besondere Gelegenheit in diesem Jahr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Lebensverändernde Maßnahme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für den Start – Gewohnheit führt zum Erfolg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Sie kennen das alles? Wenden Sie es aber auch schon an?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Buch lesen über Abnehmen? Führt das zu Gewichtsverlust?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bleibt nicht? Ist wie Duschen – eben jeden Tag!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Ihr Leben heute ist das Ergebnis Ihrer Gedanken und Taten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Navi(Auto) – den Anweisungen auch folgen… und FAHREN..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Gehirn ist zielorientiert – Ziel=Erfolg (1 </a:t>
            </a:r>
            <a:r>
              <a:rPr lang="de-DE" sz="1400" b="1" dirty="0" err="1" smtClean="0">
                <a:solidFill>
                  <a:schemeClr val="tx2"/>
                </a:solidFill>
              </a:rPr>
              <a:t>Mio</a:t>
            </a:r>
            <a:r>
              <a:rPr lang="de-DE" sz="1400" b="1" dirty="0" smtClean="0">
                <a:solidFill>
                  <a:schemeClr val="tx2"/>
                </a:solidFill>
              </a:rPr>
              <a:t> für Abnehmen)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S</a:t>
            </a:r>
            <a:r>
              <a:rPr lang="de-DE" sz="1400" b="1" dirty="0" smtClean="0">
                <a:solidFill>
                  <a:schemeClr val="tx2"/>
                </a:solidFill>
              </a:rPr>
              <a:t>chon </a:t>
            </a:r>
            <a:r>
              <a:rPr lang="de-DE" sz="1400" b="1" dirty="0">
                <a:solidFill>
                  <a:schemeClr val="tx2"/>
                </a:solidFill>
              </a:rPr>
              <a:t>so viel Wissen… jetzt eben UMSETZEN</a:t>
            </a:r>
            <a:r>
              <a:rPr lang="de-DE" sz="1400" b="1" dirty="0" smtClean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9" name="Textfeld 1"/>
          <p:cNvSpPr txBox="1"/>
          <p:nvPr/>
        </p:nvSpPr>
        <p:spPr>
          <a:xfrm>
            <a:off x="3240912" y="746338"/>
            <a:ext cx="568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b="1" dirty="0" smtClean="0">
                <a:solidFill>
                  <a:schemeClr val="tx2"/>
                </a:solidFill>
              </a:rPr>
              <a:t>…und wie Ihnen TCE dabei helfen kann… 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Textfeld 1"/>
          <p:cNvSpPr txBox="1"/>
          <p:nvPr/>
        </p:nvSpPr>
        <p:spPr>
          <a:xfrm>
            <a:off x="5160907" y="142957"/>
            <a:ext cx="3716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Erfolgs-Tipps…</a:t>
            </a:r>
            <a:endParaRPr lang="de-D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514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7405" cy="145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feld 15"/>
          <p:cNvSpPr txBox="1"/>
          <p:nvPr/>
        </p:nvSpPr>
        <p:spPr>
          <a:xfrm>
            <a:off x="178853" y="1579054"/>
            <a:ext cx="42226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Glas </a:t>
            </a:r>
            <a:r>
              <a:rPr lang="de-DE" sz="1400" b="1" dirty="0">
                <a:solidFill>
                  <a:schemeClr val="tx2"/>
                </a:solidFill>
              </a:rPr>
              <a:t>halb voll – halb </a:t>
            </a:r>
            <a:r>
              <a:rPr lang="de-DE" sz="1400" b="1" dirty="0" smtClean="0">
                <a:solidFill>
                  <a:schemeClr val="tx2"/>
                </a:solidFill>
              </a:rPr>
              <a:t>leer?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Jammern/Schuldzuweisungen –  100 % Verantwortung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Fitness-Studio?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Spitzensportler ohne Coach?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Man </a:t>
            </a:r>
            <a:r>
              <a:rPr lang="de-DE" sz="1400" b="1" dirty="0">
                <a:solidFill>
                  <a:schemeClr val="tx2"/>
                </a:solidFill>
              </a:rPr>
              <a:t>kann nicht die Umgebung ändern (Arbeitgeber, Politik etc</a:t>
            </a:r>
            <a:r>
              <a:rPr lang="de-DE" sz="1400" b="1" dirty="0" smtClean="0">
                <a:solidFill>
                  <a:schemeClr val="tx2"/>
                </a:solidFill>
              </a:rPr>
              <a:t>.) </a:t>
            </a:r>
            <a:r>
              <a:rPr lang="de-DE" sz="1400" b="1" dirty="0">
                <a:solidFill>
                  <a:schemeClr val="tx2"/>
                </a:solidFill>
              </a:rPr>
              <a:t>– nur sich selbst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Beruf </a:t>
            </a:r>
            <a:r>
              <a:rPr lang="de-DE" sz="1400" b="1" dirty="0">
                <a:solidFill>
                  <a:schemeClr val="tx2"/>
                </a:solidFill>
              </a:rPr>
              <a:t>– </a:t>
            </a:r>
            <a:r>
              <a:rPr lang="de-DE" sz="1400" b="1" dirty="0" smtClean="0">
                <a:solidFill>
                  <a:schemeClr val="tx2"/>
                </a:solidFill>
              </a:rPr>
              <a:t>Berufung – Lebenszweck finden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Lebensqualität </a:t>
            </a:r>
            <a:r>
              <a:rPr lang="de-DE" sz="1400" b="1" dirty="0">
                <a:solidFill>
                  <a:schemeClr val="tx2"/>
                </a:solidFill>
              </a:rPr>
              <a:t>verbessern nicht nur für heute – für immer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/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/>
            </a:r>
            <a:br>
              <a:rPr lang="de-DE" sz="1400" b="1" dirty="0" smtClean="0">
                <a:solidFill>
                  <a:schemeClr val="tx2"/>
                </a:solidFill>
              </a:rPr>
            </a:b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560241" y="1550978"/>
            <a:ext cx="45706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2"/>
                </a:solidFill>
              </a:rPr>
              <a:t>Ziele nicht reduzieren – Ergebnisse verbessern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Die meisten Menschen leben unterhalb ihrer Fähigkeiten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Wer nicht wächst, stagniert – Leistung – Leidenschaft 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Besondere Gelegenheit in diesem Jahr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Lebensverändernde Maßnahme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für den Start – Gewohnheit führt zum Erfolg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Sie kennen das alles? Wenden Sie es aber auch schon an?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Buch lesen über Abnehmen? Führt das zu Gewichtsverlust?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bleibt nicht? Ist wie Duschen – eben jeden Tag!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Ihr Leben heute ist das Ergebnis Ihrer Gedanken und Taten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Navi(Auto) – den Anweisungen auch folgen… und FAHREN..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Gehirn ist zielorientiert – Ziel=Erfolg (1 </a:t>
            </a:r>
            <a:r>
              <a:rPr lang="de-DE" sz="1400" b="1" dirty="0" err="1" smtClean="0">
                <a:solidFill>
                  <a:schemeClr val="tx2"/>
                </a:solidFill>
              </a:rPr>
              <a:t>Mio</a:t>
            </a:r>
            <a:r>
              <a:rPr lang="de-DE" sz="1400" b="1" dirty="0" smtClean="0">
                <a:solidFill>
                  <a:schemeClr val="tx2"/>
                </a:solidFill>
              </a:rPr>
              <a:t> für Abnehmen)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S</a:t>
            </a:r>
            <a:r>
              <a:rPr lang="de-DE" sz="1400" b="1" dirty="0" smtClean="0">
                <a:solidFill>
                  <a:schemeClr val="tx2"/>
                </a:solidFill>
              </a:rPr>
              <a:t>chon </a:t>
            </a:r>
            <a:r>
              <a:rPr lang="de-DE" sz="1400" b="1" dirty="0">
                <a:solidFill>
                  <a:schemeClr val="tx2"/>
                </a:solidFill>
              </a:rPr>
              <a:t>so viel Wissen… jetzt eben UMSETZEN</a:t>
            </a:r>
            <a:r>
              <a:rPr lang="de-DE" sz="1400" b="1" dirty="0" smtClean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9" name="Textfeld 1"/>
          <p:cNvSpPr txBox="1"/>
          <p:nvPr/>
        </p:nvSpPr>
        <p:spPr>
          <a:xfrm>
            <a:off x="3240912" y="746338"/>
            <a:ext cx="568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b="1" dirty="0" smtClean="0">
                <a:solidFill>
                  <a:schemeClr val="tx2"/>
                </a:solidFill>
              </a:rPr>
              <a:t>…und wie Ihnen TCE dabei helfen kann… 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Textfeld 1"/>
          <p:cNvSpPr txBox="1"/>
          <p:nvPr/>
        </p:nvSpPr>
        <p:spPr>
          <a:xfrm>
            <a:off x="5160907" y="142957"/>
            <a:ext cx="3716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Erfolgs-Tipps…</a:t>
            </a:r>
            <a:endParaRPr lang="de-D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36607" y="1342634"/>
            <a:ext cx="8021255" cy="4462760"/>
          </a:xfrm>
          <a:prstGeom prst="rect">
            <a:avLst/>
          </a:prstGeom>
          <a:solidFill>
            <a:schemeClr val="tx2"/>
          </a:solidFill>
          <a:effectLst>
            <a:outerShdw blurRad="165100" dir="6420000" sx="104000" sy="104000" algn="tl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6000" b="1" dirty="0" smtClean="0">
                <a:solidFill>
                  <a:srgbClr val="FFFF00"/>
                </a:solidFill>
              </a:rPr>
              <a:t>Kennen Sie jemanden, der sich eigentlich ändern sollte, es aber nicht tut?</a:t>
            </a:r>
            <a:r>
              <a:rPr lang="de-DE" sz="3200" b="1" dirty="0" smtClean="0">
                <a:solidFill>
                  <a:schemeClr val="bg1"/>
                </a:solidFill>
              </a:rPr>
              <a:t/>
            </a:r>
            <a:br>
              <a:rPr lang="de-DE" sz="3200" b="1" dirty="0" smtClean="0">
                <a:solidFill>
                  <a:schemeClr val="bg1"/>
                </a:solidFill>
              </a:rPr>
            </a:br>
            <a:endParaRPr lang="de-DE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05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startbild-video-dah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52" y="232218"/>
            <a:ext cx="5984111" cy="340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9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tervie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3053" y="232218"/>
            <a:ext cx="5984111" cy="336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5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tervie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3053" y="232218"/>
            <a:ext cx="5984111" cy="336606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-27157" y="2524489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 4 Monate per Newsletter…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0" y="3345831"/>
            <a:ext cx="9171157" cy="260071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1 JAHR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/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365 Tage INTENSIV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048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50eu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337">
            <a:off x="1778501" y="-220685"/>
            <a:ext cx="54197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3899201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u="sng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TUN</a:t>
            </a:r>
            <a:r>
              <a:rPr lang="de-AT" sz="7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- T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ag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U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nd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N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acht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302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566449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68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8315" grpId="0"/>
      <p:bldP spid="20" grpId="0" animBg="1"/>
      <p:bldP spid="4" grpId="0"/>
      <p:bldP spid="25" grpId="0"/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621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#-data-sss\#TCE\##Tournee\Vortrag\ba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1" y="1866900"/>
            <a:ext cx="2811463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75475" y="6669088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FFD7C6-8AFD-4192-B17B-D28CA37F9E5E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29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6" name="Picture 11" descr="D:\#-data-sss\#TCE\##Tournee\Vortrag\mi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2" y="1878583"/>
            <a:ext cx="2954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D:\#-data-sss\#TCE\##Tournee\Vortrag\hel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1300208"/>
            <a:ext cx="3144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:\#-data-sss\#TCE\##Tournee\Vortrag\miam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5727700"/>
            <a:ext cx="21955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D:\#-data-sss\#TCE\##Tournee\Vortrag\m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2" y="1796604"/>
            <a:ext cx="14224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11115" y="188640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007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 !! </a:t>
            </a:r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funktioniert!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4" descr="D:\#-data-sss\#TCE\##Tournee\Vortrag\f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347097"/>
            <a:ext cx="2054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D:\#-data-sss\#TCE\##Tournee\Vortrag\Hintergrun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552924"/>
            <a:ext cx="2752725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D:\#-data-sss\#TCE\##Tournee\Vortrag\countach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518008"/>
            <a:ext cx="2571922" cy="19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:\#-data-sss\#TCE\##Tournee\Vortrag\ralle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3465558"/>
            <a:ext cx="45227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#-data-sss\#TCE\##Tournee\Vortrag\charit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601" y="5433994"/>
            <a:ext cx="2591318" cy="181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#-data-sss\#TCE\##Tournee\Vortrag\hel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3" y="5429669"/>
            <a:ext cx="25546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#-data-sss\#TCE\##Tournee\Vortrag\chateau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9325"/>
            <a:ext cx="21494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-20822" y="1069375"/>
            <a:ext cx="9171157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Ihre nächsten </a:t>
            </a:r>
            <a:r>
              <a:rPr lang="de-AT" sz="2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Jahre…?!! </a:t>
            </a:r>
            <a:endParaRPr lang="de-AT" sz="11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04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TINO\Pictures\Fotolia\Fotolia_25209202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1" r="-147"/>
          <a:stretch/>
        </p:blipFill>
        <p:spPr bwMode="auto">
          <a:xfrm>
            <a:off x="0" y="-1"/>
            <a:ext cx="9162662" cy="725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62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29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33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33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xtLst/>
        </p:spPr>
      </p:pic>
      <p:sp>
        <p:nvSpPr>
          <p:cNvPr id="3" name="Textfeld 2"/>
          <p:cNvSpPr txBox="1"/>
          <p:nvPr/>
        </p:nvSpPr>
        <p:spPr>
          <a:xfrm>
            <a:off x="0" y="150904"/>
            <a:ext cx="91440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Fokusverlust</a:t>
            </a:r>
            <a:endParaRPr lang="de-DE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259632" y="594928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=</a:t>
            </a:r>
            <a:endParaRPr lang="de-DE" dirty="0"/>
          </a:p>
        </p:txBody>
      </p:sp>
      <p:pic>
        <p:nvPicPr>
          <p:cNvPr id="5122" name="Picture 2" descr="D:\#-data-sss\#TCE\##Tournee\Vortrag\Dicker_Fernsehe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68"/>
          <a:stretch/>
        </p:blipFill>
        <p:spPr bwMode="auto">
          <a:xfrm>
            <a:off x="984386" y="1404594"/>
            <a:ext cx="7181402" cy="425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3087" y="5668502"/>
            <a:ext cx="9144000" cy="1107996"/>
            <a:chOff x="3087" y="5668502"/>
            <a:chExt cx="9144000" cy="1107996"/>
          </a:xfrm>
        </p:grpSpPr>
        <p:sp>
          <p:nvSpPr>
            <p:cNvPr id="8" name="Textfeld 7"/>
            <p:cNvSpPr txBox="1"/>
            <p:nvPr/>
          </p:nvSpPr>
          <p:spPr>
            <a:xfrm>
              <a:off x="3087" y="5668502"/>
              <a:ext cx="9144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6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Misserfolg</a:t>
              </a:r>
            </a:p>
          </p:txBody>
        </p:sp>
        <p:sp>
          <p:nvSpPr>
            <p:cNvPr id="10" name="Pfeil nach unten 9"/>
            <p:cNvSpPr/>
            <p:nvPr/>
          </p:nvSpPr>
          <p:spPr bwMode="auto">
            <a:xfrm rot="16200000">
              <a:off x="904232" y="5436514"/>
              <a:ext cx="710800" cy="1764196"/>
            </a:xfrm>
            <a:prstGeom prst="downArrow">
              <a:avLst>
                <a:gd name="adj1" fmla="val 32989"/>
                <a:gd name="adj2" fmla="val 50000"/>
              </a:avLst>
            </a:prstGeom>
            <a:solidFill>
              <a:srgbClr val="C00000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5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DENTINO\Pictures\Fotolia\Fotolia_21758358_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8" t="11001" r="2378" b="19931"/>
          <a:stretch/>
        </p:blipFill>
        <p:spPr bwMode="auto">
          <a:xfrm>
            <a:off x="-520861" y="1438869"/>
            <a:ext cx="9664861" cy="419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feil nach unten 6"/>
          <p:cNvSpPr/>
          <p:nvPr/>
        </p:nvSpPr>
        <p:spPr bwMode="auto">
          <a:xfrm>
            <a:off x="2289413" y="2361734"/>
            <a:ext cx="710800" cy="2088232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86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9803" y="1591269"/>
            <a:ext cx="5382227" cy="7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Wissen + Motivation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-46300" y="4313432"/>
            <a:ext cx="5382227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Coaching</a:t>
            </a:r>
          </a:p>
        </p:txBody>
      </p:sp>
    </p:spTree>
    <p:extLst>
      <p:ext uri="{BB962C8B-B14F-4D97-AF65-F5344CB8AC3E}">
        <p14:creationId xmlns:p14="http://schemas.microsoft.com/office/powerpoint/2010/main" val="11255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D:\#-data-sss\#TCE\##Tournee\Vortrag\blauverlau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" y="5252"/>
            <a:ext cx="6569938" cy="494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#-data-sss\#TCE\##Tournee\Vortrag\zi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92133"/>
            <a:ext cx="2052614" cy="165705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423"/>
          <p:cNvSpPr>
            <a:spLocks/>
          </p:cNvSpPr>
          <p:nvPr/>
        </p:nvSpPr>
        <p:spPr bwMode="auto">
          <a:xfrm rot="16200000">
            <a:off x="6115229" y="903095"/>
            <a:ext cx="441162" cy="2192876"/>
          </a:xfrm>
          <a:custGeom>
            <a:avLst/>
            <a:gdLst>
              <a:gd name="T0" fmla="*/ 0 w 201"/>
              <a:gd name="T1" fmla="*/ 0 h 299"/>
              <a:gd name="T2" fmla="*/ 101 w 201"/>
              <a:gd name="T3" fmla="*/ 299 h 299"/>
              <a:gd name="T4" fmla="*/ 201 w 201"/>
              <a:gd name="T5" fmla="*/ 2 h 299"/>
              <a:gd name="T6" fmla="*/ 101 w 201"/>
              <a:gd name="T7" fmla="*/ 39 h 299"/>
              <a:gd name="T8" fmla="*/ 0 w 201"/>
              <a:gd name="T9" fmla="*/ 0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299"/>
              <a:gd name="T17" fmla="*/ 201 w 20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299">
                <a:moveTo>
                  <a:pt x="0" y="0"/>
                </a:moveTo>
                <a:cubicBezTo>
                  <a:pt x="101" y="299"/>
                  <a:pt x="101" y="299"/>
                  <a:pt x="101" y="299"/>
                </a:cubicBezTo>
                <a:cubicBezTo>
                  <a:pt x="201" y="2"/>
                  <a:pt x="201" y="2"/>
                  <a:pt x="201" y="2"/>
                </a:cubicBezTo>
                <a:cubicBezTo>
                  <a:pt x="174" y="25"/>
                  <a:pt x="139" y="39"/>
                  <a:pt x="101" y="39"/>
                </a:cubicBezTo>
                <a:cubicBezTo>
                  <a:pt x="62" y="39"/>
                  <a:pt x="27" y="24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  <a:headEnd/>
            <a:tailEnd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3785099" y="3633244"/>
            <a:ext cx="1146679" cy="2102412"/>
            <a:chOff x="3801177" y="3444358"/>
            <a:chExt cx="1146679" cy="2102412"/>
          </a:xfrm>
          <a:effectLst>
            <a:reflection blurRad="6350" stA="50000" endA="300" endPos="55500" dist="101600" dir="5400000" sy="-100000" algn="bl" rotWithShape="0"/>
          </a:effectLst>
        </p:grpSpPr>
        <p:sp>
          <p:nvSpPr>
            <p:cNvPr id="12" name="Flussdiagramm: Magnetplattenspeicher 11"/>
            <p:cNvSpPr/>
            <p:nvPr/>
          </p:nvSpPr>
          <p:spPr>
            <a:xfrm>
              <a:off x="3806022" y="5016633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11" name="Flussdiagramm: Magnetplattenspeicher 10"/>
            <p:cNvSpPr/>
            <p:nvPr/>
          </p:nvSpPr>
          <p:spPr>
            <a:xfrm>
              <a:off x="3801177" y="461934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" name="Flussdiagramm: Magnetplattenspeicher 6"/>
            <p:cNvSpPr/>
            <p:nvPr/>
          </p:nvSpPr>
          <p:spPr>
            <a:xfrm>
              <a:off x="3806022" y="422737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" name="Flussdiagramm: Magnetplattenspeicher 7"/>
            <p:cNvSpPr/>
            <p:nvPr/>
          </p:nvSpPr>
          <p:spPr>
            <a:xfrm>
              <a:off x="3806022" y="383281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" name="Flussdiagramm: Magnetplattenspeicher 8"/>
            <p:cNvSpPr/>
            <p:nvPr/>
          </p:nvSpPr>
          <p:spPr>
            <a:xfrm>
              <a:off x="3806022" y="344435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4028846" y="3253416"/>
            <a:ext cx="580848" cy="447105"/>
            <a:chOff x="2357438" y="2982912"/>
            <a:chExt cx="4430712" cy="307816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57438" y="3286124"/>
              <a:ext cx="4414837" cy="2774950"/>
            </a:xfrm>
            <a:custGeom>
              <a:avLst/>
              <a:gdLst>
                <a:gd name="T0" fmla="*/ 4414837 w 3012"/>
                <a:gd name="T1" fmla="*/ 31113 h 1873"/>
                <a:gd name="T2" fmla="*/ 2559198 w 3012"/>
                <a:gd name="T3" fmla="*/ 1991208 h 1873"/>
                <a:gd name="T4" fmla="*/ 2559198 w 3012"/>
                <a:gd name="T5" fmla="*/ 2647536 h 1873"/>
                <a:gd name="T6" fmla="*/ 1893748 w 3012"/>
                <a:gd name="T7" fmla="*/ 2647536 h 1873"/>
                <a:gd name="T8" fmla="*/ 1893748 w 3012"/>
                <a:gd name="T9" fmla="*/ 1979356 h 1873"/>
                <a:gd name="T10" fmla="*/ 0 w 3012"/>
                <a:gd name="T11" fmla="*/ 0 h 1873"/>
                <a:gd name="T12" fmla="*/ 4414837 w 3012"/>
                <a:gd name="T13" fmla="*/ 31113 h 18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12"/>
                <a:gd name="T22" fmla="*/ 0 h 1873"/>
                <a:gd name="T23" fmla="*/ 3012 w 3012"/>
                <a:gd name="T24" fmla="*/ 1873 h 18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12" h="1873">
                  <a:moveTo>
                    <a:pt x="3012" y="21"/>
                  </a:moveTo>
                  <a:lnTo>
                    <a:pt x="1746" y="1344"/>
                  </a:lnTo>
                  <a:cubicBezTo>
                    <a:pt x="1746" y="1344"/>
                    <a:pt x="1746" y="1565"/>
                    <a:pt x="1746" y="1787"/>
                  </a:cubicBezTo>
                  <a:cubicBezTo>
                    <a:pt x="1515" y="1873"/>
                    <a:pt x="1292" y="1787"/>
                    <a:pt x="1292" y="1787"/>
                  </a:cubicBezTo>
                  <a:lnTo>
                    <a:pt x="1292" y="1336"/>
                  </a:lnTo>
                  <a:lnTo>
                    <a:pt x="0" y="0"/>
                  </a:lnTo>
                  <a:lnTo>
                    <a:pt x="3012" y="2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 rot="5400000">
              <a:off x="4276725" y="1063625"/>
              <a:ext cx="592137" cy="4430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lIns="0" tIns="0" rIns="0" bIns="0" anchor="ctr"/>
            <a:lstStyle/>
            <a:p>
              <a:endParaRPr lang="de-DE"/>
            </a:p>
          </p:txBody>
        </p:sp>
      </p:grpSp>
      <p:pic>
        <p:nvPicPr>
          <p:cNvPr id="3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54" y="2220114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pieren 15"/>
          <p:cNvGrpSpPr/>
          <p:nvPr/>
        </p:nvGrpSpPr>
        <p:grpSpPr>
          <a:xfrm>
            <a:off x="3801370" y="3812332"/>
            <a:ext cx="1164686" cy="702098"/>
            <a:chOff x="3789944" y="3914431"/>
            <a:chExt cx="1164686" cy="702098"/>
          </a:xfrm>
        </p:grpSpPr>
        <p:sp>
          <p:nvSpPr>
            <p:cNvPr id="14" name="Textfeld 13"/>
            <p:cNvSpPr txBox="1"/>
            <p:nvPr/>
          </p:nvSpPr>
          <p:spPr>
            <a:xfrm>
              <a:off x="3789944" y="3914431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Daten-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3812796" y="4277975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speicher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8" name="Nach rechts gekrümmter Pfeil 17"/>
          <p:cNvSpPr/>
          <p:nvPr/>
        </p:nvSpPr>
        <p:spPr>
          <a:xfrm rot="10586469">
            <a:off x="2921563" y="3131168"/>
            <a:ext cx="731520" cy="1789020"/>
          </a:xfrm>
          <a:prstGeom prst="curv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9" name="Nach links gekrümmter Pfeil 18"/>
          <p:cNvSpPr/>
          <p:nvPr/>
        </p:nvSpPr>
        <p:spPr>
          <a:xfrm>
            <a:off x="5004048" y="3057238"/>
            <a:ext cx="731520" cy="1875780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5131" name="Picture 11" descr="D:\0-data-Grafik-Filme\#Grafik\aa-istock-photo\iStock_000005074284Mediu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67" b="94417" l="6188" r="94688">
                        <a14:foregroundMark x1="25625" y1="18667" x2="25625" y2="18667"/>
                        <a14:foregroundMark x1="16375" y1="50833" x2="16375" y2="50833"/>
                        <a14:foregroundMark x1="16125" y1="53167" x2="16125" y2="53167"/>
                        <a14:foregroundMark x1="16250" y1="53167" x2="16250" y2="50417"/>
                        <a14:foregroundMark x1="36375" y1="8917" x2="49688" y2="7000"/>
                        <a14:foregroundMark x1="51750" y1="6417" x2="62125" y2="10917"/>
                        <a14:foregroundMark x1="57125" y1="85500" x2="57125" y2="85500"/>
                        <a14:foregroundMark x1="58313" y1="8750" x2="58313" y2="8750"/>
                        <a14:foregroundMark x1="57563" y1="8000" x2="57563" y2="8000"/>
                        <a14:foregroundMark x1="56375" y1="8000" x2="56375" y2="8000"/>
                        <a14:foregroundMark x1="55375" y1="8000" x2="55375" y2="8000"/>
                        <a14:foregroundMark x1="54625" y1="7583" x2="54625" y2="7583"/>
                        <a14:foregroundMark x1="54188" y1="6833" x2="54188" y2="6833"/>
                        <a14:foregroundMark x1="53312" y1="6583" x2="53312" y2="6583"/>
                        <a14:foregroundMark x1="55188" y1="7167" x2="55188" y2="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8" y="-1135047"/>
            <a:ext cx="4922115" cy="369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2905794" y="1249550"/>
            <a:ext cx="1447319" cy="1435176"/>
            <a:chOff x="2905794" y="1249550"/>
            <a:chExt cx="1447319" cy="1435176"/>
          </a:xfrm>
        </p:grpSpPr>
        <p:pic>
          <p:nvPicPr>
            <p:cNvPr id="39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368" y="1838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8752" y="222011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794" y="184064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481" y="232470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373" y="163555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0729" y="1249550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233" y="202927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523" y="1455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2141" y="1958963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6886" y="1609575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pieren 27"/>
          <p:cNvGrpSpPr/>
          <p:nvPr/>
        </p:nvGrpSpPr>
        <p:grpSpPr>
          <a:xfrm>
            <a:off x="2563690" y="1064826"/>
            <a:ext cx="2008083" cy="1527869"/>
            <a:chOff x="2563690" y="1064826"/>
            <a:chExt cx="2008083" cy="1527869"/>
          </a:xfrm>
        </p:grpSpPr>
        <p:sp>
          <p:nvSpPr>
            <p:cNvPr id="24" name="Gewitterblitz 23"/>
            <p:cNvSpPr/>
            <p:nvPr/>
          </p:nvSpPr>
          <p:spPr>
            <a:xfrm rot="678320">
              <a:off x="4249838" y="1064826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Gewitterblitz 60"/>
            <p:cNvSpPr/>
            <p:nvPr/>
          </p:nvSpPr>
          <p:spPr>
            <a:xfrm rot="18250153">
              <a:off x="3139955" y="1694495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2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081" y="6072162"/>
            <a:ext cx="2017905" cy="7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Rectangle 10"/>
          <p:cNvSpPr>
            <a:spLocks/>
          </p:cNvSpPr>
          <p:nvPr/>
        </p:nvSpPr>
        <p:spPr bwMode="auto">
          <a:xfrm>
            <a:off x="7236296" y="132064"/>
            <a:ext cx="2121460" cy="578683"/>
          </a:xfrm>
          <a:prstGeom prst="roundRect">
            <a:avLst>
              <a:gd name="adj" fmla="val 16682"/>
            </a:avLst>
          </a:prstGeom>
          <a:gradFill flip="none" rotWithShape="0">
            <a:gsLst>
              <a:gs pos="0">
                <a:schemeClr val="accent1">
                  <a:tint val="74000"/>
                </a:schemeClr>
              </a:gs>
              <a:gs pos="49000">
                <a:schemeClr val="accent1">
                  <a:tint val="96000"/>
                  <a:shade val="84000"/>
                  <a:satMod val="110000"/>
                </a:schemeClr>
              </a:gs>
              <a:gs pos="49100">
                <a:schemeClr val="accent1">
                  <a:shade val="55000"/>
                  <a:satMod val="150000"/>
                </a:schemeClr>
              </a:gs>
              <a:gs pos="92000">
                <a:schemeClr val="accent1">
                  <a:tint val="98000"/>
                  <a:shade val="90000"/>
                  <a:satMod val="128000"/>
                </a:schemeClr>
              </a:gs>
              <a:gs pos="100000">
                <a:schemeClr val="accent1">
                  <a:tint val="90000"/>
                  <a:shade val="97000"/>
                  <a:satMod val="128000"/>
                </a:scheme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18AA56"/>
              </a:buClr>
              <a:buSzPct val="100000"/>
              <a:defRPr/>
            </a:pPr>
            <a:r>
              <a:rPr lang="de-DE" sz="2800" b="1" smtClean="0">
                <a:solidFill>
                  <a:schemeClr val="bg1"/>
                </a:solidFill>
                <a:sym typeface="Arial" charset="0"/>
              </a:rPr>
              <a:t>Resümee</a:t>
            </a:r>
          </a:p>
        </p:txBody>
      </p:sp>
      <p:grpSp>
        <p:nvGrpSpPr>
          <p:cNvPr id="32" name="Gruppieren 31"/>
          <p:cNvGrpSpPr/>
          <p:nvPr/>
        </p:nvGrpSpPr>
        <p:grpSpPr>
          <a:xfrm>
            <a:off x="3776823" y="4630833"/>
            <a:ext cx="1166381" cy="1076001"/>
            <a:chOff x="3776823" y="4630833"/>
            <a:chExt cx="1166381" cy="1076001"/>
          </a:xfrm>
        </p:grpSpPr>
        <p:sp>
          <p:nvSpPr>
            <p:cNvPr id="75" name="Textfeld 74"/>
            <p:cNvSpPr txBox="1"/>
            <p:nvPr/>
          </p:nvSpPr>
          <p:spPr>
            <a:xfrm>
              <a:off x="3776823" y="4630833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Vergangenheit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Textfeld 75"/>
            <p:cNvSpPr txBox="1"/>
            <p:nvPr/>
          </p:nvSpPr>
          <p:spPr>
            <a:xfrm>
              <a:off x="3801370" y="503857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Erfahrungen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Textfeld 76"/>
            <p:cNvSpPr txBox="1"/>
            <p:nvPr/>
          </p:nvSpPr>
          <p:spPr>
            <a:xfrm>
              <a:off x="3801370" y="544522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Glaubenssätze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1" name="Textfeld 30"/>
          <p:cNvSpPr txBox="1"/>
          <p:nvPr/>
        </p:nvSpPr>
        <p:spPr>
          <a:xfrm>
            <a:off x="4918657" y="2410907"/>
            <a:ext cx="1990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us 400 Mrd. Bits</a:t>
            </a:r>
            <a:b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nur 2.000 Bits pro Sek.</a:t>
            </a:r>
            <a:b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90 % unbewusst</a:t>
            </a: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0" name="Gruppieren 29"/>
          <p:cNvGrpSpPr/>
          <p:nvPr/>
        </p:nvGrpSpPr>
        <p:grpSpPr>
          <a:xfrm>
            <a:off x="4508579" y="1633919"/>
            <a:ext cx="1230097" cy="773487"/>
            <a:chOff x="4508579" y="1633919"/>
            <a:chExt cx="1230097" cy="773487"/>
          </a:xfrm>
        </p:grpSpPr>
        <p:sp>
          <p:nvSpPr>
            <p:cNvPr id="22" name="Wolkenförmige Legende 21"/>
            <p:cNvSpPr/>
            <p:nvPr/>
          </p:nvSpPr>
          <p:spPr bwMode="auto">
            <a:xfrm rot="1266188">
              <a:off x="4612608" y="1633919"/>
              <a:ext cx="972499" cy="773487"/>
            </a:xfrm>
            <a:prstGeom prst="cloudCallout">
              <a:avLst>
                <a:gd name="adj1" fmla="val -18322"/>
                <a:gd name="adj2" fmla="val 75830"/>
              </a:avLst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sp>
        <p:sp>
          <p:nvSpPr>
            <p:cNvPr id="29" name="Textfeld 28"/>
            <p:cNvSpPr txBox="1"/>
            <p:nvPr/>
          </p:nvSpPr>
          <p:spPr>
            <a:xfrm rot="328137">
              <a:off x="4508579" y="1793829"/>
              <a:ext cx="12300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smtClean="0">
                  <a:solidFill>
                    <a:schemeClr val="tx2"/>
                  </a:solidFill>
                </a:rPr>
                <a:t>Bewusstes </a:t>
              </a:r>
              <a:br>
                <a:rPr lang="de-DE" sz="1050" smtClean="0">
                  <a:solidFill>
                    <a:schemeClr val="tx2"/>
                  </a:solidFill>
                </a:rPr>
              </a:br>
              <a:r>
                <a:rPr lang="de-DE" sz="1050" smtClean="0">
                  <a:solidFill>
                    <a:schemeClr val="tx2"/>
                  </a:solidFill>
                </a:rPr>
                <a:t>Denken</a:t>
              </a:r>
              <a:endParaRPr lang="de-DE" sz="1050">
                <a:solidFill>
                  <a:schemeClr val="tx2"/>
                </a:solidFill>
              </a:endParaRPr>
            </a:p>
          </p:txBody>
        </p:sp>
      </p:grpSp>
      <p:sp>
        <p:nvSpPr>
          <p:cNvPr id="46" name="Textfeld 45"/>
          <p:cNvSpPr txBox="1"/>
          <p:nvPr/>
        </p:nvSpPr>
        <p:spPr>
          <a:xfrm>
            <a:off x="6732695" y="1116987"/>
            <a:ext cx="2052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smtClean="0">
                <a:solidFill>
                  <a:schemeClr val="tx2"/>
                </a:solidFill>
              </a:rPr>
              <a:t>Glasklare Ziele!</a:t>
            </a:r>
            <a:endParaRPr lang="de-DE" sz="1600" b="1">
              <a:solidFill>
                <a:schemeClr val="tx2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5572993" y="1870772"/>
            <a:ext cx="125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smtClean="0">
                <a:solidFill>
                  <a:schemeClr val="accent1">
                    <a:lumMod val="75000"/>
                  </a:schemeClr>
                </a:solidFill>
              </a:rPr>
              <a:t>Fokussierung!</a:t>
            </a:r>
            <a:endParaRPr lang="de-DE" sz="1200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338" name="Picture 2" descr="D:\#-data-sss\#TCE\##Tournee\Vortrag\EEG_mit_32_Electrode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25" y="3008627"/>
            <a:ext cx="2081545" cy="258337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9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9" grpId="0" animBg="1"/>
      <p:bldP spid="64" grpId="0" animBg="1"/>
      <p:bldP spid="31" grpId="0"/>
      <p:bldP spid="46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#-data-sss\#TCE\##Tournee\Vortrag\tce-Lei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22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#-data-sss\#TCE\##Tournee\Vortrag\zie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 b="30558"/>
          <a:stretch/>
        </p:blipFill>
        <p:spPr bwMode="auto">
          <a:xfrm>
            <a:off x="-243840" y="1587500"/>
            <a:ext cx="9387840" cy="36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  <a:endParaRPr lang="de-DE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Mehr Erfolg im Leben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89055" y="1801090"/>
            <a:ext cx="575454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Kennenlernen der wahren Ziele</a:t>
            </a:r>
          </a:p>
          <a:p>
            <a:r>
              <a:rPr lang="de-D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Klare Ziele-Definitionen</a:t>
            </a:r>
          </a:p>
          <a:p>
            <a:r>
              <a:rPr lang="de-D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Ziel-Erreichungskontrolle</a:t>
            </a:r>
          </a:p>
          <a:p>
            <a:endParaRPr lang="de-DE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itchFamily="34" charset="0"/>
              <a:buChar char="•"/>
            </a:pPr>
            <a:endParaRPr lang="de-DE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011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Gesundheit und Körper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D:\#-data-sss\#TCE\##Tournee\Vortrag\gesundheit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936" y="1588169"/>
            <a:ext cx="9643936" cy="368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19107" y="1903833"/>
            <a:ext cx="8205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Spaß an der Bewegung finden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Traumgewicht erreichen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tärkere Vitalität aufbauen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Fitness-Übungen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esunde Ernährung 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Kochen, unkompliziert, gesund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Krankheiten aktiv bekämpfen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essere Lebensqualität </a:t>
            </a:r>
          </a:p>
        </p:txBody>
      </p:sp>
    </p:spTree>
    <p:extLst>
      <p:ext uri="{BB962C8B-B14F-4D97-AF65-F5344CB8AC3E}">
        <p14:creationId xmlns:p14="http://schemas.microsoft.com/office/powerpoint/2010/main" val="6712472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942</Words>
  <Application>Microsoft Office PowerPoint</Application>
  <PresentationFormat>Bildschirmpräsentation (4:3)</PresentationFormat>
  <Paragraphs>228</Paragraphs>
  <Slides>32</Slides>
  <Notes>16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8" baseType="lpstr">
      <vt:lpstr>Arial</vt:lpstr>
      <vt:lpstr>Calibri</vt:lpstr>
      <vt:lpstr>Wingdings</vt:lpstr>
      <vt:lpstr>Papyrus</vt:lpstr>
      <vt:lpstr>Futura BdCn BT</vt:lpstr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 Ament</dc:creator>
  <cp:lastModifiedBy>Helmut Ament</cp:lastModifiedBy>
  <cp:revision>351</cp:revision>
  <dcterms:created xsi:type="dcterms:W3CDTF">2012-11-04T11:18:15Z</dcterms:created>
  <dcterms:modified xsi:type="dcterms:W3CDTF">2012-11-30T15:16:00Z</dcterms:modified>
</cp:coreProperties>
</file>